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74" r:id="rId4"/>
    <p:sldMasterId id="2147483679" r:id="rId5"/>
    <p:sldMasterId id="2147483684" r:id="rId6"/>
    <p:sldMasterId id="2147483689" r:id="rId7"/>
  </p:sldMasterIdLst>
  <p:notesMasterIdLst>
    <p:notesMasterId r:id="rId9"/>
  </p:notesMasterIdLst>
  <p:handoutMasterIdLst>
    <p:handoutMasterId r:id="rId57"/>
  </p:handoutMasterIdLst>
  <p:sldIdLst>
    <p:sldId id="447" r:id="rId8"/>
    <p:sldId id="350" r:id="rId10"/>
    <p:sldId id="374" r:id="rId11"/>
    <p:sldId id="352" r:id="rId12"/>
    <p:sldId id="351" r:id="rId13"/>
    <p:sldId id="357" r:id="rId14"/>
    <p:sldId id="401" r:id="rId15"/>
    <p:sldId id="475" r:id="rId16"/>
    <p:sldId id="402" r:id="rId17"/>
    <p:sldId id="412" r:id="rId18"/>
    <p:sldId id="424" r:id="rId19"/>
    <p:sldId id="403" r:id="rId20"/>
    <p:sldId id="430" r:id="rId21"/>
    <p:sldId id="474" r:id="rId22"/>
    <p:sldId id="411" r:id="rId23"/>
    <p:sldId id="434" r:id="rId24"/>
    <p:sldId id="449" r:id="rId25"/>
    <p:sldId id="450" r:id="rId26"/>
    <p:sldId id="435" r:id="rId27"/>
    <p:sldId id="436" r:id="rId28"/>
    <p:sldId id="437" r:id="rId29"/>
    <p:sldId id="405" r:id="rId30"/>
    <p:sldId id="426" r:id="rId31"/>
    <p:sldId id="451" r:id="rId32"/>
    <p:sldId id="456" r:id="rId33"/>
    <p:sldId id="473" r:id="rId34"/>
    <p:sldId id="458" r:id="rId35"/>
    <p:sldId id="459" r:id="rId36"/>
    <p:sldId id="452" r:id="rId37"/>
    <p:sldId id="453" r:id="rId38"/>
    <p:sldId id="467" r:id="rId39"/>
    <p:sldId id="466" r:id="rId40"/>
    <p:sldId id="468" r:id="rId41"/>
    <p:sldId id="460" r:id="rId42"/>
    <p:sldId id="347" r:id="rId43"/>
    <p:sldId id="461" r:id="rId44"/>
    <p:sldId id="419" r:id="rId45"/>
    <p:sldId id="469" r:id="rId46"/>
    <p:sldId id="423" r:id="rId47"/>
    <p:sldId id="472" r:id="rId48"/>
    <p:sldId id="471" r:id="rId49"/>
    <p:sldId id="422" r:id="rId50"/>
    <p:sldId id="342" r:id="rId51"/>
    <p:sldId id="343" r:id="rId52"/>
    <p:sldId id="346" r:id="rId53"/>
    <p:sldId id="433" r:id="rId54"/>
    <p:sldId id="373" r:id="rId55"/>
    <p:sldId id="349" r:id="rId56"/>
  </p:sldIdLst>
  <p:sldSz cx="9937750" cy="6985000"/>
  <p:notesSz cx="6858000" cy="9144000"/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5930" lvl="1" indent="127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3130" lvl="2" indent="127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0330" lvl="3" indent="127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7530" lvl="4" indent="127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127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127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127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127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66FF"/>
    <a:srgbClr val="33FF8F"/>
    <a:srgbClr val="F1ADB8"/>
    <a:srgbClr val="3366FF"/>
    <a:srgbClr val="FF3399"/>
    <a:srgbClr val="762041"/>
    <a:srgbClr val="AF2F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深色样式 1 - 强调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27102A9-8310-4765-A935-A1911B00CA55}" styleName="浅色样式 1 - 强调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9489"/>
    <p:restoredTop sz="94505"/>
  </p:normalViewPr>
  <p:slideViewPr>
    <p:cSldViewPr showGuides="1">
      <p:cViewPr>
        <p:scale>
          <a:sx n="66" d="100"/>
          <a:sy n="66" d="100"/>
        </p:scale>
        <p:origin x="-1410" y="-888"/>
      </p:cViewPr>
      <p:guideLst>
        <p:guide orient="horz" pos="232"/>
        <p:guide orient="horz" pos="167"/>
        <p:guide orient="horz" pos="4187"/>
        <p:guide orient="horz" pos="723"/>
        <p:guide pos="322"/>
        <p:guide pos="593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0" Type="http://schemas.openxmlformats.org/officeDocument/2006/relationships/tableStyles" Target="tableStyles.xml"/><Relationship Id="rId6" Type="http://schemas.openxmlformats.org/officeDocument/2006/relationships/slideMaster" Target="slideMasters/slideMaster5.xml"/><Relationship Id="rId59" Type="http://schemas.openxmlformats.org/officeDocument/2006/relationships/viewProps" Target="viewProps.xml"/><Relationship Id="rId58" Type="http://schemas.openxmlformats.org/officeDocument/2006/relationships/presProps" Target="presProps.xml"/><Relationship Id="rId57" Type="http://schemas.openxmlformats.org/officeDocument/2006/relationships/handoutMaster" Target="handoutMasters/handoutMaster1.xml"/><Relationship Id="rId56" Type="http://schemas.openxmlformats.org/officeDocument/2006/relationships/slide" Target="slides/slide48.xml"/><Relationship Id="rId55" Type="http://schemas.openxmlformats.org/officeDocument/2006/relationships/slide" Target="slides/slide47.xml"/><Relationship Id="rId54" Type="http://schemas.openxmlformats.org/officeDocument/2006/relationships/slide" Target="slides/slide46.xml"/><Relationship Id="rId53" Type="http://schemas.openxmlformats.org/officeDocument/2006/relationships/slide" Target="slides/slide45.xml"/><Relationship Id="rId52" Type="http://schemas.openxmlformats.org/officeDocument/2006/relationships/slide" Target="slides/slide44.xml"/><Relationship Id="rId51" Type="http://schemas.openxmlformats.org/officeDocument/2006/relationships/slide" Target="slides/slide43.xml"/><Relationship Id="rId50" Type="http://schemas.openxmlformats.org/officeDocument/2006/relationships/slide" Target="slides/slide42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41.xml"/><Relationship Id="rId48" Type="http://schemas.openxmlformats.org/officeDocument/2006/relationships/slide" Target="slides/slide40.xml"/><Relationship Id="rId47" Type="http://schemas.openxmlformats.org/officeDocument/2006/relationships/slide" Target="slides/slide39.xml"/><Relationship Id="rId46" Type="http://schemas.openxmlformats.org/officeDocument/2006/relationships/slide" Target="slides/slide38.xml"/><Relationship Id="rId45" Type="http://schemas.openxmlformats.org/officeDocument/2006/relationships/slide" Target="slides/slide37.xml"/><Relationship Id="rId44" Type="http://schemas.openxmlformats.org/officeDocument/2006/relationships/slide" Target="slides/slide36.xml"/><Relationship Id="rId43" Type="http://schemas.openxmlformats.org/officeDocument/2006/relationships/slide" Target="slides/slide35.xml"/><Relationship Id="rId42" Type="http://schemas.openxmlformats.org/officeDocument/2006/relationships/slide" Target="slides/slide34.xml"/><Relationship Id="rId41" Type="http://schemas.openxmlformats.org/officeDocument/2006/relationships/slide" Target="slides/slide33.xml"/><Relationship Id="rId40" Type="http://schemas.openxmlformats.org/officeDocument/2006/relationships/slide" Target="slides/slide32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1.xml"/><Relationship Id="rId38" Type="http://schemas.openxmlformats.org/officeDocument/2006/relationships/slide" Target="slides/slide30.xml"/><Relationship Id="rId37" Type="http://schemas.openxmlformats.org/officeDocument/2006/relationships/slide" Target="slides/slide29.xml"/><Relationship Id="rId36" Type="http://schemas.openxmlformats.org/officeDocument/2006/relationships/slide" Target="slides/slide28.xml"/><Relationship Id="rId35" Type="http://schemas.openxmlformats.org/officeDocument/2006/relationships/slide" Target="slides/slide27.xml"/><Relationship Id="rId34" Type="http://schemas.openxmlformats.org/officeDocument/2006/relationships/slide" Target="slides/slide26.xml"/><Relationship Id="rId33" Type="http://schemas.openxmlformats.org/officeDocument/2006/relationships/slide" Target="slides/slide25.xml"/><Relationship Id="rId32" Type="http://schemas.openxmlformats.org/officeDocument/2006/relationships/slide" Target="slides/slide24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136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 b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 b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2884" name="Rectangle 4"/>
          <p:cNvSpPr>
            <a:spLocks noRot="1" noTextEdit="1"/>
          </p:cNvSpPr>
          <p:nvPr>
            <p:ph type="sldImg" idx="2"/>
          </p:nvPr>
        </p:nvSpPr>
        <p:spPr>
          <a:xfrm>
            <a:off x="989013" y="685800"/>
            <a:ext cx="4879975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136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45593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91313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137033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182753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36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 b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36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p>
            <a:pPr lvl="0" algn="r" eaLnBrk="1" hangingPunct="1"/>
            <a:fld id="{9A0DB2DC-4C9A-4742-B13C-FB6460FD3503}" type="slidenum">
              <a:rPr lang="zh-CN" altLang="en-US" sz="1200" b="0" dirty="0"/>
            </a:fld>
            <a:endParaRPr lang="zh-CN" altLang="en-US" sz="1200" b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593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313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033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753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53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13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33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4930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zh-CN" altLang="en-US" sz="1200" b="0" dirty="0">
                <a:solidFill>
                  <a:srgbClr val="000000"/>
                </a:solidFill>
              </a:rPr>
            </a:fld>
            <a:endParaRPr lang="zh-CN" altLang="en-US" sz="1200" b="0" dirty="0">
              <a:solidFill>
                <a:srgbClr val="000000"/>
              </a:solidFill>
            </a:endParaRPr>
          </a:p>
        </p:txBody>
      </p:sp>
      <p:sp>
        <p:nvSpPr>
          <p:cNvPr id="124931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/>
          <a:p>
            <a:pPr lvl="0" eaLnBrk="1" hangingPunct="1"/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595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备注占位符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5956" name="灯片编号占位符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zh-CN" altLang="en-US" sz="1200" b="0" dirty="0"/>
            </a:fld>
            <a:endParaRPr lang="zh-CN" altLang="en-US" sz="1200" b="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697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备注占位符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6980" name="灯片编号占位符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zh-CN" altLang="en-US" sz="1200" b="0" dirty="0"/>
            </a:fld>
            <a:endParaRPr lang="zh-CN" altLang="en-US" sz="1200" b="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204872" y="279731"/>
            <a:ext cx="2235995" cy="5959886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96896" y="279731"/>
            <a:ext cx="6542352" cy="5959886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96888" y="6361113"/>
            <a:ext cx="2319338" cy="484188"/>
          </a:xfrm>
          <a:prstGeom prst="rect">
            <a:avLst/>
          </a:prstGeom>
        </p:spPr>
        <p:txBody>
          <a:bodyPr lIns="93775" tIns="46888" rIns="93775" bIns="46888"/>
          <a:lstStyle>
            <a:lvl1pPr eaLnBrk="1" hangingPunct="1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395663" y="6361113"/>
            <a:ext cx="3146425" cy="484188"/>
          </a:xfrm>
          <a:prstGeom prst="rect">
            <a:avLst/>
          </a:prstGeom>
        </p:spPr>
        <p:txBody>
          <a:bodyPr lIns="93775" tIns="46888" rIns="93775" bIns="46888"/>
          <a:lstStyle>
            <a:lvl1pPr eaLnBrk="1" hangingPunct="1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121525" y="6361113"/>
            <a:ext cx="2319338" cy="484188"/>
          </a:xfrm>
          <a:prstGeom prst="rect">
            <a:avLst/>
          </a:prstGeom>
        </p:spPr>
        <p:txBody>
          <a:bodyPr vert="horz" wrap="square" lIns="93775" tIns="46888" rIns="93775" bIns="46888" numCol="1" anchor="t" anchorCtr="0" compatLnSpc="1"/>
          <a:p>
            <a:pPr lvl="0" eaLnBrk="1" hangingPunct="1"/>
            <a:fld id="{9A0DB2DC-4C9A-4742-B13C-FB6460FD3503}" type="slidenum">
              <a:rPr lang="en-US" altLang="zh-CN" dirty="0"/>
            </a:fld>
            <a:endParaRPr lang="en-US" altLang="zh-CN" dirty="0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42220" y="1143157"/>
            <a:ext cx="7453313" cy="243181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42220" y="3668747"/>
            <a:ext cx="7453313" cy="168642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130" indent="0" algn="ctr">
              <a:buNone/>
              <a:defRPr sz="1600"/>
            </a:lvl8pPr>
            <a:lvl9pPr marL="365633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684213" y="6473825"/>
            <a:ext cx="2233613" cy="371475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>
              <a:defRPr b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290888" y="6473825"/>
            <a:ext cx="3355975" cy="371475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>
              <a:defRPr b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019925" y="6473825"/>
            <a:ext cx="2233613" cy="371475"/>
          </a:xfrm>
          <a:prstGeom prst="rect">
            <a:avLst/>
          </a:prstGeom>
        </p:spPr>
        <p:txBody>
          <a:bodyPr vert="horz" wrap="square" lIns="91408" tIns="45704" rIns="91408" bIns="45704" numCol="1" anchor="ctr" anchorCtr="0" compatLnSpc="1"/>
          <a:p>
            <a:pPr algn="r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684213" y="6473825"/>
            <a:ext cx="2233613" cy="371475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>
              <a:defRPr b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290888" y="6473825"/>
            <a:ext cx="3355975" cy="371475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>
              <a:defRPr b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019925" y="6473825"/>
            <a:ext cx="2233613" cy="371475"/>
          </a:xfrm>
          <a:prstGeom prst="rect">
            <a:avLst/>
          </a:prstGeom>
        </p:spPr>
        <p:txBody>
          <a:bodyPr vert="horz" wrap="square" lIns="91408" tIns="45704" rIns="91408" bIns="45704" numCol="1" anchor="ctr" anchorCtr="0" compatLnSpc="1"/>
          <a:p>
            <a:pPr algn="r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8048" y="1741411"/>
            <a:ext cx="8571309" cy="290556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78048" y="4674457"/>
            <a:ext cx="8571309" cy="152796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1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684213" y="6473825"/>
            <a:ext cx="2233613" cy="371475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>
              <a:defRPr b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290888" y="6473825"/>
            <a:ext cx="3355975" cy="371475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>
              <a:defRPr b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019925" y="6473825"/>
            <a:ext cx="2233613" cy="371475"/>
          </a:xfrm>
          <a:prstGeom prst="rect">
            <a:avLst/>
          </a:prstGeom>
        </p:spPr>
        <p:txBody>
          <a:bodyPr vert="horz" wrap="square" lIns="91408" tIns="45704" rIns="91408" bIns="45704" numCol="1" anchor="ctr" anchorCtr="0" compatLnSpc="1"/>
          <a:p>
            <a:pPr algn="r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3229" y="1859434"/>
            <a:ext cx="4223543" cy="443191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030995" y="1859434"/>
            <a:ext cx="4223543" cy="443191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2"/>
          </p:nvPr>
        </p:nvSpPr>
        <p:spPr>
          <a:xfrm>
            <a:off x="684213" y="6473825"/>
            <a:ext cx="2233613" cy="371475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>
              <a:defRPr b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3"/>
          </p:nvPr>
        </p:nvSpPr>
        <p:spPr>
          <a:xfrm>
            <a:off x="3290888" y="6473825"/>
            <a:ext cx="3355975" cy="371475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>
              <a:defRPr b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7019925" y="6473825"/>
            <a:ext cx="2233613" cy="371475"/>
          </a:xfrm>
          <a:prstGeom prst="rect">
            <a:avLst/>
          </a:prstGeom>
        </p:spPr>
        <p:txBody>
          <a:bodyPr vert="horz" wrap="square" lIns="91408" tIns="45704" rIns="91408" bIns="45704" numCol="1" anchor="ctr" anchorCtr="0" compatLnSpc="1"/>
          <a:p>
            <a:pPr algn="r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4518" y="371887"/>
            <a:ext cx="8571309" cy="135011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84523" y="1712296"/>
            <a:ext cx="4204133" cy="8391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84523" y="2551475"/>
            <a:ext cx="4204133" cy="375282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030990" y="1712296"/>
            <a:ext cx="4224839" cy="8391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030990" y="2551475"/>
            <a:ext cx="4224839" cy="375282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2"/>
          </p:nvPr>
        </p:nvSpPr>
        <p:spPr>
          <a:xfrm>
            <a:off x="684213" y="6473825"/>
            <a:ext cx="2233613" cy="371475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>
              <a:defRPr b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3"/>
          </p:nvPr>
        </p:nvSpPr>
        <p:spPr>
          <a:xfrm>
            <a:off x="3290888" y="6473825"/>
            <a:ext cx="3355975" cy="371475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>
              <a:defRPr b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4"/>
          </p:nvPr>
        </p:nvSpPr>
        <p:spPr>
          <a:xfrm>
            <a:off x="7019925" y="6473825"/>
            <a:ext cx="2233613" cy="371475"/>
          </a:xfrm>
          <a:prstGeom prst="rect">
            <a:avLst/>
          </a:prstGeom>
        </p:spPr>
        <p:txBody>
          <a:bodyPr vert="horz" wrap="square" lIns="91408" tIns="45704" rIns="91408" bIns="45704" numCol="1" anchor="ctr" anchorCtr="0" compatLnSpc="1"/>
          <a:p>
            <a:pPr algn="r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7" name="日期占位符 2"/>
          <p:cNvSpPr>
            <a:spLocks noGrp="1"/>
          </p:cNvSpPr>
          <p:nvPr>
            <p:ph type="dt" sz="half" idx="2"/>
          </p:nvPr>
        </p:nvSpPr>
        <p:spPr>
          <a:xfrm>
            <a:off x="684213" y="6473825"/>
            <a:ext cx="2233613" cy="371475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>
              <a:defRPr b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3"/>
          <p:cNvSpPr>
            <a:spLocks noGrp="1"/>
          </p:cNvSpPr>
          <p:nvPr>
            <p:ph type="ftr" sz="quarter" idx="3"/>
          </p:nvPr>
        </p:nvSpPr>
        <p:spPr>
          <a:xfrm>
            <a:off x="3290888" y="6473825"/>
            <a:ext cx="3355975" cy="371475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>
              <a:defRPr b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7019925" y="6473825"/>
            <a:ext cx="2233613" cy="371475"/>
          </a:xfrm>
          <a:prstGeom prst="rect">
            <a:avLst/>
          </a:prstGeom>
        </p:spPr>
        <p:txBody>
          <a:bodyPr vert="horz" wrap="square" lIns="91408" tIns="45704" rIns="91408" bIns="45704" numCol="1" anchor="ctr" anchorCtr="0" compatLnSpc="1"/>
          <a:p>
            <a:pPr algn="r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1"/>
          <p:cNvSpPr>
            <a:spLocks noGrp="1"/>
          </p:cNvSpPr>
          <p:nvPr>
            <p:ph type="dt" sz="half" idx="2"/>
          </p:nvPr>
        </p:nvSpPr>
        <p:spPr>
          <a:xfrm>
            <a:off x="684213" y="6473825"/>
            <a:ext cx="2233613" cy="371475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>
              <a:defRPr b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3"/>
          </p:nvPr>
        </p:nvSpPr>
        <p:spPr>
          <a:xfrm>
            <a:off x="3290888" y="6473825"/>
            <a:ext cx="3355975" cy="371475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>
              <a:defRPr b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7019925" y="6473825"/>
            <a:ext cx="2233613" cy="371475"/>
          </a:xfrm>
          <a:prstGeom prst="rect">
            <a:avLst/>
          </a:prstGeom>
        </p:spPr>
        <p:txBody>
          <a:bodyPr vert="horz" wrap="square" lIns="91408" tIns="45704" rIns="91408" bIns="45704" numCol="1" anchor="ctr" anchorCtr="0" compatLnSpc="1"/>
          <a:p>
            <a:pPr algn="r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4516" y="465680"/>
            <a:ext cx="3205183" cy="162983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24840" y="1005724"/>
            <a:ext cx="5030986" cy="496387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84516" y="2095501"/>
            <a:ext cx="3205183" cy="388217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2"/>
          </p:nvPr>
        </p:nvSpPr>
        <p:spPr>
          <a:xfrm>
            <a:off x="684213" y="6473825"/>
            <a:ext cx="2233613" cy="371475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>
              <a:defRPr b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3"/>
          </p:nvPr>
        </p:nvSpPr>
        <p:spPr>
          <a:xfrm>
            <a:off x="3290888" y="6473825"/>
            <a:ext cx="3355975" cy="371475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>
              <a:defRPr b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7019925" y="6473825"/>
            <a:ext cx="2233613" cy="371475"/>
          </a:xfrm>
          <a:prstGeom prst="rect">
            <a:avLst/>
          </a:prstGeom>
        </p:spPr>
        <p:txBody>
          <a:bodyPr vert="horz" wrap="square" lIns="91408" tIns="45704" rIns="91408" bIns="45704" numCol="1" anchor="ctr" anchorCtr="0" compatLnSpc="1"/>
          <a:p>
            <a:pPr algn="r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4516" y="465680"/>
            <a:ext cx="3205183" cy="162983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224840" y="1005724"/>
            <a:ext cx="5030986" cy="4963877"/>
          </a:xfrm>
        </p:spPr>
        <p:txBody>
          <a:bodyPr vert="horz" wrap="square" lIns="91408" tIns="45704" rIns="91408" bIns="45704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130" indent="0">
              <a:buNone/>
              <a:defRPr sz="2000"/>
            </a:lvl8pPr>
            <a:lvl9pPr marL="3656330" indent="0">
              <a:buNone/>
              <a:defRPr sz="2000"/>
            </a:lvl9pPr>
          </a:lstStyle>
          <a:p>
            <a:pPr marL="0" marR="0" lvl="0" indent="0" algn="l" defTabSz="912495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84516" y="2095501"/>
            <a:ext cx="3205183" cy="388217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2"/>
          </p:nvPr>
        </p:nvSpPr>
        <p:spPr>
          <a:xfrm>
            <a:off x="684213" y="6473825"/>
            <a:ext cx="2233613" cy="371475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>
              <a:defRPr b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3"/>
          </p:nvPr>
        </p:nvSpPr>
        <p:spPr>
          <a:xfrm>
            <a:off x="3290888" y="6473825"/>
            <a:ext cx="3355975" cy="371475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>
              <a:defRPr b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7019925" y="6473825"/>
            <a:ext cx="2233613" cy="371475"/>
          </a:xfrm>
          <a:prstGeom prst="rect">
            <a:avLst/>
          </a:prstGeom>
        </p:spPr>
        <p:txBody>
          <a:bodyPr vert="horz" wrap="square" lIns="91408" tIns="45704" rIns="91408" bIns="45704" numCol="1" anchor="ctr" anchorCtr="0" compatLnSpc="1"/>
          <a:p>
            <a:pPr algn="r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684213" y="6473825"/>
            <a:ext cx="2233613" cy="371475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>
              <a:defRPr b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290888" y="6473825"/>
            <a:ext cx="3355975" cy="371475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>
              <a:defRPr b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019925" y="6473825"/>
            <a:ext cx="2233613" cy="371475"/>
          </a:xfrm>
          <a:prstGeom prst="rect">
            <a:avLst/>
          </a:prstGeom>
        </p:spPr>
        <p:txBody>
          <a:bodyPr vert="horz" wrap="square" lIns="91408" tIns="45704" rIns="91408" bIns="45704" numCol="1" anchor="ctr" anchorCtr="0" compatLnSpc="1"/>
          <a:p>
            <a:pPr algn="r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111704" y="371898"/>
            <a:ext cx="2142828" cy="591946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83224" y="371898"/>
            <a:ext cx="6304261" cy="591946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684213" y="6473825"/>
            <a:ext cx="2233613" cy="371475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>
              <a:defRPr b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290888" y="6473825"/>
            <a:ext cx="3355975" cy="371475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>
              <a:defRPr b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019925" y="6473825"/>
            <a:ext cx="2233613" cy="371475"/>
          </a:xfrm>
          <a:prstGeom prst="rect">
            <a:avLst/>
          </a:prstGeom>
        </p:spPr>
        <p:txBody>
          <a:bodyPr vert="horz" wrap="square" lIns="91408" tIns="45704" rIns="91408" bIns="45704" numCol="1" anchor="ctr" anchorCtr="0" compatLnSpc="1"/>
          <a:p>
            <a:pPr algn="r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684213" y="6473825"/>
            <a:ext cx="2233613" cy="371475"/>
          </a:xfrm>
          <a:prstGeom prst="rect">
            <a:avLst/>
          </a:prstGeom>
        </p:spPr>
        <p:txBody>
          <a:bodyPr vert="horz" lIns="74689" tIns="37346" rIns="74689" bIns="37346" rtlCol="0" anchor="ctr"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290888" y="6473825"/>
            <a:ext cx="3355975" cy="371475"/>
          </a:xfrm>
          <a:prstGeom prst="rect">
            <a:avLst/>
          </a:prstGeom>
        </p:spPr>
        <p:txBody>
          <a:bodyPr vert="horz" lIns="74689" tIns="37346" rIns="74689" bIns="37346" rtlCol="0" anchor="ctr"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019925" y="6473825"/>
            <a:ext cx="2233613" cy="371475"/>
          </a:xfrm>
          <a:prstGeom prst="rect">
            <a:avLst/>
          </a:prstGeom>
        </p:spPr>
        <p:txBody>
          <a:bodyPr vert="horz" wrap="square" lIns="74689" tIns="37346" rIns="74689" bIns="37346" numCol="1" anchor="ctr" anchorCtr="0" compatLnSpc="1"/>
          <a:p>
            <a:pPr algn="r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1"/>
          <p:cNvSpPr>
            <a:spLocks noGrp="1"/>
          </p:cNvSpPr>
          <p:nvPr>
            <p:ph type="dt" sz="half" idx="2"/>
          </p:nvPr>
        </p:nvSpPr>
        <p:spPr>
          <a:xfrm>
            <a:off x="684213" y="6473825"/>
            <a:ext cx="2233613" cy="371475"/>
          </a:xfrm>
          <a:prstGeom prst="rect">
            <a:avLst/>
          </a:prstGeom>
        </p:spPr>
        <p:txBody>
          <a:bodyPr vert="horz" lIns="74689" tIns="37346" rIns="74689" bIns="37346" rtlCol="0" anchor="ctr"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3"/>
          </p:nvPr>
        </p:nvSpPr>
        <p:spPr>
          <a:xfrm>
            <a:off x="3290888" y="6473825"/>
            <a:ext cx="3355975" cy="371475"/>
          </a:xfrm>
          <a:prstGeom prst="rect">
            <a:avLst/>
          </a:prstGeom>
        </p:spPr>
        <p:txBody>
          <a:bodyPr vert="horz" lIns="74689" tIns="37346" rIns="74689" bIns="37346" rtlCol="0" anchor="ctr"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7019925" y="6473825"/>
            <a:ext cx="2233613" cy="371475"/>
          </a:xfrm>
          <a:prstGeom prst="rect">
            <a:avLst/>
          </a:prstGeom>
        </p:spPr>
        <p:txBody>
          <a:bodyPr vert="horz" wrap="square" lIns="74689" tIns="37346" rIns="74689" bIns="37346" numCol="1" anchor="ctr" anchorCtr="0" compatLnSpc="1"/>
          <a:p>
            <a:pPr algn="r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有页码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Screen Image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0"/>
          </p:nvPr>
        </p:nvSpPr>
        <p:spPr>
          <a:xfrm>
            <a:off x="4" y="0"/>
            <a:ext cx="9937750" cy="6985000"/>
          </a:xfrm>
          <a:prstGeom prst="rect">
            <a:avLst/>
          </a:prstGeom>
        </p:spPr>
        <p:txBody>
          <a:bodyPr vert="horz" wrap="square" lIns="74689" tIns="37346" rIns="74689" bIns="37346" numCol="1" rtlCol="0" anchor="t" anchorCtr="0" compatLnSpc="1">
            <a:normAutofit/>
          </a:bodyPr>
          <a:lstStyle/>
          <a:p>
            <a:pPr marL="186055" marR="0" lvl="0" indent="-186055" algn="l" defTabSz="746125" rtl="0" eaLnBrk="0" fontAlgn="base" latinLnBrk="0" hangingPunct="0">
              <a:lnSpc>
                <a:spcPct val="90000"/>
              </a:lnSpc>
              <a:spcBef>
                <a:spcPts val="81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1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3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684213" y="6473825"/>
            <a:ext cx="2233613" cy="371475"/>
          </a:xfrm>
          <a:prstGeom prst="rect">
            <a:avLst/>
          </a:prstGeom>
        </p:spPr>
        <p:txBody>
          <a:bodyPr vert="horz" lIns="74698" tIns="37350" rIns="74698" bIns="37350" rtlCol="0" anchor="ctr"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290888" y="6473825"/>
            <a:ext cx="3355975" cy="371475"/>
          </a:xfrm>
          <a:prstGeom prst="rect">
            <a:avLst/>
          </a:prstGeom>
        </p:spPr>
        <p:txBody>
          <a:bodyPr vert="horz" lIns="74698" tIns="37350" rIns="74698" bIns="37350" rtlCol="0" anchor="ctr"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019925" y="6473825"/>
            <a:ext cx="2233613" cy="371475"/>
          </a:xfrm>
          <a:prstGeom prst="rect">
            <a:avLst/>
          </a:prstGeom>
        </p:spPr>
        <p:txBody>
          <a:bodyPr vert="horz" wrap="square" lIns="74698" tIns="37350" rIns="74698" bIns="37350" numCol="1" anchor="ctr" anchorCtr="0" compatLnSpc="1"/>
          <a:p>
            <a:pPr algn="r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5022" y="4488534"/>
            <a:ext cx="8447089" cy="138729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5022" y="2960545"/>
            <a:ext cx="8447089" cy="152796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0965" indent="0">
              <a:buNone/>
              <a:defRPr sz="1400"/>
            </a:lvl4pPr>
            <a:lvl5pPr marL="1828165" indent="0">
              <a:buNone/>
              <a:defRPr sz="1400"/>
            </a:lvl5pPr>
            <a:lvl6pPr marL="2285365" indent="0">
              <a:buNone/>
              <a:defRPr sz="1400"/>
            </a:lvl6pPr>
            <a:lvl7pPr marL="2742565" indent="0">
              <a:buNone/>
              <a:defRPr sz="1400"/>
            </a:lvl7pPr>
            <a:lvl8pPr marL="3199130" indent="0">
              <a:buNone/>
              <a:defRPr sz="1400"/>
            </a:lvl8pPr>
            <a:lvl9pPr marL="365633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1"/>
          <p:cNvSpPr>
            <a:spLocks noGrp="1"/>
          </p:cNvSpPr>
          <p:nvPr>
            <p:ph type="dt" sz="half" idx="2"/>
          </p:nvPr>
        </p:nvSpPr>
        <p:spPr>
          <a:xfrm>
            <a:off x="684213" y="6473825"/>
            <a:ext cx="2233613" cy="371475"/>
          </a:xfrm>
          <a:prstGeom prst="rect">
            <a:avLst/>
          </a:prstGeom>
        </p:spPr>
        <p:txBody>
          <a:bodyPr vert="horz" lIns="74698" tIns="37350" rIns="74698" bIns="37350" rtlCol="0" anchor="ctr"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3"/>
          </p:nvPr>
        </p:nvSpPr>
        <p:spPr>
          <a:xfrm>
            <a:off x="3290888" y="6473825"/>
            <a:ext cx="3355975" cy="371475"/>
          </a:xfrm>
          <a:prstGeom prst="rect">
            <a:avLst/>
          </a:prstGeom>
        </p:spPr>
        <p:txBody>
          <a:bodyPr vert="horz" lIns="74698" tIns="37350" rIns="74698" bIns="37350" rtlCol="0" anchor="ctr"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7019925" y="6473825"/>
            <a:ext cx="2233613" cy="371475"/>
          </a:xfrm>
          <a:prstGeom prst="rect">
            <a:avLst/>
          </a:prstGeom>
        </p:spPr>
        <p:txBody>
          <a:bodyPr vert="horz" wrap="square" lIns="74698" tIns="37350" rIns="74698" bIns="37350" numCol="1" anchor="ctr" anchorCtr="0" compatLnSpc="1"/>
          <a:p>
            <a:pPr algn="r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有页码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Screen Image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0"/>
          </p:nvPr>
        </p:nvSpPr>
        <p:spPr>
          <a:xfrm>
            <a:off x="4" y="0"/>
            <a:ext cx="9937750" cy="6985000"/>
          </a:xfrm>
          <a:prstGeom prst="rect">
            <a:avLst/>
          </a:prstGeom>
        </p:spPr>
        <p:txBody>
          <a:bodyPr vert="horz" wrap="square" lIns="74698" tIns="37350" rIns="74698" bIns="37350" numCol="1" rtlCol="0" anchor="t" anchorCtr="0" compatLnSpc="1">
            <a:normAutofit/>
          </a:bodyPr>
          <a:lstStyle/>
          <a:p>
            <a:pPr marL="186055" marR="0" lvl="0" indent="-186055" algn="l" defTabSz="746125" rtl="0" eaLnBrk="0" fontAlgn="base" latinLnBrk="0" hangingPunct="0">
              <a:lnSpc>
                <a:spcPct val="90000"/>
              </a:lnSpc>
              <a:spcBef>
                <a:spcPts val="81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1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3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684213" y="6473825"/>
            <a:ext cx="2233613" cy="371475"/>
          </a:xfrm>
          <a:prstGeom prst="rect">
            <a:avLst/>
          </a:prstGeom>
        </p:spPr>
        <p:txBody>
          <a:bodyPr vert="horz" lIns="74716" tIns="37358" rIns="74716" bIns="37358" rtlCol="0" anchor="ctr"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290888" y="6473825"/>
            <a:ext cx="3355975" cy="371475"/>
          </a:xfrm>
          <a:prstGeom prst="rect">
            <a:avLst/>
          </a:prstGeom>
        </p:spPr>
        <p:txBody>
          <a:bodyPr vert="horz" lIns="74716" tIns="37358" rIns="74716" bIns="37358" rtlCol="0" anchor="ctr"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019925" y="6473825"/>
            <a:ext cx="2233613" cy="371475"/>
          </a:xfrm>
          <a:prstGeom prst="rect">
            <a:avLst/>
          </a:prstGeom>
        </p:spPr>
        <p:txBody>
          <a:bodyPr vert="horz" wrap="square" lIns="74716" tIns="37358" rIns="74716" bIns="37358" numCol="1" anchor="ctr" anchorCtr="0" compatLnSpc="1"/>
          <a:p>
            <a:pPr algn="r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1"/>
          <p:cNvSpPr>
            <a:spLocks noGrp="1"/>
          </p:cNvSpPr>
          <p:nvPr>
            <p:ph type="dt" sz="half" idx="2"/>
          </p:nvPr>
        </p:nvSpPr>
        <p:spPr>
          <a:xfrm>
            <a:off x="684213" y="6473825"/>
            <a:ext cx="2233613" cy="371475"/>
          </a:xfrm>
          <a:prstGeom prst="rect">
            <a:avLst/>
          </a:prstGeom>
        </p:spPr>
        <p:txBody>
          <a:bodyPr vert="horz" lIns="74716" tIns="37358" rIns="74716" bIns="37358" rtlCol="0" anchor="ctr"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3"/>
          </p:nvPr>
        </p:nvSpPr>
        <p:spPr>
          <a:xfrm>
            <a:off x="3290888" y="6473825"/>
            <a:ext cx="3355975" cy="371475"/>
          </a:xfrm>
          <a:prstGeom prst="rect">
            <a:avLst/>
          </a:prstGeom>
        </p:spPr>
        <p:txBody>
          <a:bodyPr vert="horz" lIns="74716" tIns="37358" rIns="74716" bIns="37358" rtlCol="0" anchor="ctr"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7019925" y="6473825"/>
            <a:ext cx="2233613" cy="371475"/>
          </a:xfrm>
          <a:prstGeom prst="rect">
            <a:avLst/>
          </a:prstGeom>
        </p:spPr>
        <p:txBody>
          <a:bodyPr vert="horz" wrap="square" lIns="74716" tIns="37358" rIns="74716" bIns="37358" numCol="1" anchor="ctr" anchorCtr="0" compatLnSpc="1"/>
          <a:p>
            <a:pPr algn="r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有页码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Screen Image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9937750" cy="6985000"/>
          </a:xfrm>
          <a:prstGeom prst="rect">
            <a:avLst/>
          </a:prstGeom>
        </p:spPr>
        <p:txBody>
          <a:bodyPr vert="horz" wrap="square" lIns="74716" tIns="37358" rIns="74716" bIns="37358" numCol="1" rtlCol="0" anchor="t" anchorCtr="0" compatLnSpc="1">
            <a:normAutofit/>
          </a:bodyPr>
          <a:lstStyle/>
          <a:p>
            <a:pPr marL="186055" marR="0" lvl="0" indent="-186055" algn="l" defTabSz="746125" rtl="0" eaLnBrk="0" fontAlgn="base" latinLnBrk="0" hangingPunct="0">
              <a:lnSpc>
                <a:spcPct val="90000"/>
              </a:lnSpc>
              <a:spcBef>
                <a:spcPts val="81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1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3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PhAnim="0" showMasterSp="0">
  <p:cSld name="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09"/>
          <p:cNvSpPr/>
          <p:nvPr/>
        </p:nvSpPr>
        <p:spPr bwMode="gray">
          <a:xfrm>
            <a:off x="-11112" y="1789113"/>
            <a:ext cx="9959975" cy="3903663"/>
          </a:xfrm>
          <a:custGeom>
            <a:avLst/>
            <a:gdLst>
              <a:gd name="T0" fmla="*/ 2147483646 w 5773"/>
              <a:gd name="T1" fmla="*/ 2147483646 h 2414"/>
              <a:gd name="T2" fmla="*/ 2147483646 w 5773"/>
              <a:gd name="T3" fmla="*/ 2147483646 h 2414"/>
              <a:gd name="T4" fmla="*/ 2147483646 w 5773"/>
              <a:gd name="T5" fmla="*/ 2147483646 h 2414"/>
              <a:gd name="T6" fmla="*/ 2147483646 w 5773"/>
              <a:gd name="T7" fmla="*/ 2147483646 h 2414"/>
              <a:gd name="T8" fmla="*/ 2147483646 w 5773"/>
              <a:gd name="T9" fmla="*/ 2147483646 h 2414"/>
              <a:gd name="T10" fmla="*/ 2147483646 w 5773"/>
              <a:gd name="T11" fmla="*/ 2147483646 h 2414"/>
              <a:gd name="T12" fmla="*/ 2147483646 w 5773"/>
              <a:gd name="T13" fmla="*/ 2147483646 h 2414"/>
              <a:gd name="T14" fmla="*/ 2147483646 w 5773"/>
              <a:gd name="T15" fmla="*/ 2147483646 h 2414"/>
              <a:gd name="T16" fmla="*/ 2147483646 w 5773"/>
              <a:gd name="T17" fmla="*/ 2147483646 h 241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773" h="2414">
                <a:moveTo>
                  <a:pt x="12" y="124"/>
                </a:moveTo>
                <a:cubicBezTo>
                  <a:pt x="150" y="76"/>
                  <a:pt x="581" y="0"/>
                  <a:pt x="1381" y="12"/>
                </a:cubicBezTo>
                <a:cubicBezTo>
                  <a:pt x="2181" y="23"/>
                  <a:pt x="3370" y="437"/>
                  <a:pt x="4064" y="581"/>
                </a:cubicBezTo>
                <a:cubicBezTo>
                  <a:pt x="4758" y="725"/>
                  <a:pt x="5635" y="219"/>
                  <a:pt x="5773" y="118"/>
                </a:cubicBezTo>
                <a:lnTo>
                  <a:pt x="5766" y="2151"/>
                </a:lnTo>
                <a:cubicBezTo>
                  <a:pt x="4994" y="2407"/>
                  <a:pt x="4326" y="2311"/>
                  <a:pt x="3966" y="2263"/>
                </a:cubicBezTo>
                <a:cubicBezTo>
                  <a:pt x="3606" y="2215"/>
                  <a:pt x="2715" y="1873"/>
                  <a:pt x="1963" y="1897"/>
                </a:cubicBezTo>
                <a:cubicBezTo>
                  <a:pt x="1305" y="1893"/>
                  <a:pt x="0" y="2402"/>
                  <a:pt x="6" y="2407"/>
                </a:cubicBezTo>
                <a:cubicBezTo>
                  <a:pt x="12" y="2414"/>
                  <a:pt x="12" y="568"/>
                  <a:pt x="12" y="124"/>
                </a:cubicBezTo>
                <a:close/>
              </a:path>
            </a:pathLst>
          </a:custGeom>
          <a:solidFill>
            <a:schemeClr val="accent1">
              <a:alpha val="41176"/>
            </a:schemeClr>
          </a:solidFill>
          <a:ln w="9525">
            <a:noFill/>
            <a:round/>
          </a:ln>
        </p:spPr>
        <p:txBody>
          <a:bodyPr lIns="121917" tIns="60958" rIns="121917" bIns="60958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Freeform 110"/>
          <p:cNvSpPr/>
          <p:nvPr/>
        </p:nvSpPr>
        <p:spPr bwMode="gray">
          <a:xfrm>
            <a:off x="0" y="2100263"/>
            <a:ext cx="9937750" cy="3325813"/>
          </a:xfrm>
          <a:custGeom>
            <a:avLst/>
            <a:gdLst>
              <a:gd name="T0" fmla="*/ 2147483646 w 5764"/>
              <a:gd name="T1" fmla="*/ 2147483646 h 2057"/>
              <a:gd name="T2" fmla="*/ 2147483646 w 5764"/>
              <a:gd name="T3" fmla="*/ 2147483646 h 2057"/>
              <a:gd name="T4" fmla="*/ 2147483646 w 5764"/>
              <a:gd name="T5" fmla="*/ 2147483646 h 2057"/>
              <a:gd name="T6" fmla="*/ 2147483646 w 5764"/>
              <a:gd name="T7" fmla="*/ 2147483646 h 2057"/>
              <a:gd name="T8" fmla="*/ 2147483646 w 5764"/>
              <a:gd name="T9" fmla="*/ 2147483646 h 2057"/>
              <a:gd name="T10" fmla="*/ 2147483646 w 5764"/>
              <a:gd name="T11" fmla="*/ 2147483646 h 2057"/>
              <a:gd name="T12" fmla="*/ 2147483646 w 5764"/>
              <a:gd name="T13" fmla="*/ 2147483646 h 2057"/>
              <a:gd name="T14" fmla="*/ 2147483646 w 5764"/>
              <a:gd name="T15" fmla="*/ 2147483646 h 2057"/>
              <a:gd name="T16" fmla="*/ 2147483646 w 5764"/>
              <a:gd name="T17" fmla="*/ 2147483646 h 205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764" h="2057">
                <a:moveTo>
                  <a:pt x="6" y="272"/>
                </a:moveTo>
                <a:cubicBezTo>
                  <a:pt x="144" y="233"/>
                  <a:pt x="656" y="0"/>
                  <a:pt x="1453" y="10"/>
                </a:cubicBezTo>
                <a:cubicBezTo>
                  <a:pt x="2250" y="20"/>
                  <a:pt x="3475" y="403"/>
                  <a:pt x="4182" y="482"/>
                </a:cubicBezTo>
                <a:cubicBezTo>
                  <a:pt x="4890" y="561"/>
                  <a:pt x="5626" y="237"/>
                  <a:pt x="5764" y="154"/>
                </a:cubicBezTo>
                <a:lnTo>
                  <a:pt x="5764" y="1806"/>
                </a:lnTo>
                <a:cubicBezTo>
                  <a:pt x="4919" y="2052"/>
                  <a:pt x="4485" y="2057"/>
                  <a:pt x="4005" y="1994"/>
                </a:cubicBezTo>
                <a:cubicBezTo>
                  <a:pt x="3526" y="1929"/>
                  <a:pt x="2640" y="1502"/>
                  <a:pt x="1891" y="1522"/>
                </a:cubicBezTo>
                <a:cubicBezTo>
                  <a:pt x="1234" y="1519"/>
                  <a:pt x="0" y="1962"/>
                  <a:pt x="6" y="1967"/>
                </a:cubicBezTo>
                <a:cubicBezTo>
                  <a:pt x="12" y="1972"/>
                  <a:pt x="6" y="641"/>
                  <a:pt x="6" y="272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lIns="121917" tIns="60958" rIns="121917" bIns="60958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5060" name="Group 111"/>
          <p:cNvGrpSpPr/>
          <p:nvPr userDrawn="1"/>
        </p:nvGrpSpPr>
        <p:grpSpPr>
          <a:xfrm>
            <a:off x="7700963" y="2298700"/>
            <a:ext cx="476250" cy="542925"/>
            <a:chOff x="4752" y="1200"/>
            <a:chExt cx="288" cy="288"/>
          </a:xfrm>
        </p:grpSpPr>
        <p:sp>
          <p:nvSpPr>
            <p:cNvPr id="23" name="Oval 112"/>
            <p:cNvSpPr>
              <a:spLocks noChangeArrowheads="1"/>
            </p:cNvSpPr>
            <p:nvPr/>
          </p:nvSpPr>
          <p:spPr bwMode="gray">
            <a:xfrm>
              <a:off x="4752" y="1200"/>
              <a:ext cx="288" cy="288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25490"/>
                    <a:invGamma/>
                  </a:schemeClr>
                </a:gs>
                <a:gs pos="100000">
                  <a:schemeClr val="tx2">
                    <a:alpha val="31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Oval 113"/>
            <p:cNvSpPr>
              <a:spLocks noChangeArrowheads="1"/>
            </p:cNvSpPr>
            <p:nvPr/>
          </p:nvSpPr>
          <p:spPr bwMode="gray">
            <a:xfrm>
              <a:off x="4752" y="1200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45061" name="Group 114"/>
          <p:cNvGrpSpPr/>
          <p:nvPr userDrawn="1"/>
        </p:nvGrpSpPr>
        <p:grpSpPr>
          <a:xfrm>
            <a:off x="8281988" y="1789113"/>
            <a:ext cx="763587" cy="903287"/>
            <a:chOff x="4992" y="816"/>
            <a:chExt cx="576" cy="576"/>
          </a:xfrm>
        </p:grpSpPr>
        <p:sp>
          <p:nvSpPr>
            <p:cNvPr id="26" name="Oval 115"/>
            <p:cNvSpPr>
              <a:spLocks noChangeArrowheads="1"/>
            </p:cNvSpPr>
            <p:nvPr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accent1">
                <a:alpha val="52940"/>
              </a:schemeClr>
            </a:solidFill>
            <a:ln w="9525">
              <a:noFill/>
              <a:round/>
            </a:ln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" name="Oval 116"/>
            <p:cNvSpPr>
              <a:spLocks noChangeArrowheads="1"/>
            </p:cNvSpPr>
            <p:nvPr/>
          </p:nvSpPr>
          <p:spPr bwMode="gray">
            <a:xfrm>
              <a:off x="4992" y="912"/>
              <a:ext cx="480" cy="38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45062" name="Picture 130" descr="学位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</a:blip>
          <a:srcRect b="4530"/>
          <a:stretch>
            <a:fillRect/>
          </a:stretch>
        </p:blipFill>
        <p:spPr>
          <a:xfrm>
            <a:off x="0" y="4300538"/>
            <a:ext cx="2035175" cy="1416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06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33925" y="590550"/>
            <a:ext cx="3727450" cy="1198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98" name="Rectangle 126"/>
          <p:cNvSpPr>
            <a:spLocks noGrp="1" noChangeArrowheads="1"/>
          </p:cNvSpPr>
          <p:nvPr>
            <p:ph type="ctrTitle"/>
          </p:nvPr>
        </p:nvSpPr>
        <p:spPr>
          <a:xfrm>
            <a:off x="1242219" y="2953923"/>
            <a:ext cx="7701756" cy="1031582"/>
          </a:xfrm>
          <a:effectLst>
            <a:outerShdw dist="53882" dir="2700000" algn="ctr" rotWithShape="0">
              <a:schemeClr val="tx1"/>
            </a:outerShdw>
          </a:effec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3199" name="Rectangle 127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407849" y="3962867"/>
            <a:ext cx="7287683" cy="388055"/>
          </a:xfr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defRPr sz="27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30" name="Rectangle 12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6888" y="6597650"/>
            <a:ext cx="2319338" cy="247650"/>
          </a:xfrm>
          <a:prstGeom prst="rect">
            <a:avLst/>
          </a:prstGeom>
        </p:spPr>
        <p:txBody>
          <a:bodyPr vert="horz" wrap="square" lIns="121917" tIns="60958" rIns="121917" bIns="60958" numCol="1" anchor="t" anchorCtr="0" compatLnSpc="1"/>
          <a:lstStyle>
            <a:lvl1pPr eaLnBrk="0" hangingPunct="0">
              <a:defRPr sz="1600" b="1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" name="Rectangle 12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95663" y="6597650"/>
            <a:ext cx="3146425" cy="247650"/>
          </a:xfrm>
          <a:prstGeom prst="rect">
            <a:avLst/>
          </a:prstGeom>
        </p:spPr>
        <p:txBody>
          <a:bodyPr vert="horz" wrap="square" lIns="121917" tIns="60958" rIns="121917" bIns="60958" numCol="1" anchor="t" anchorCtr="0" compatLnSpc="1"/>
          <a:lstStyle>
            <a:lvl1pPr algn="ctr" eaLnBrk="1" hangingPunct="1">
              <a:defRPr sz="1600" b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" name="Rectangle 12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21525" y="6597650"/>
            <a:ext cx="2319338" cy="247650"/>
          </a:xfrm>
          <a:prstGeom prst="rect">
            <a:avLst/>
          </a:prstGeom>
        </p:spPr>
        <p:txBody>
          <a:bodyPr vert="horz" wrap="square" lIns="121917" tIns="60958" rIns="121917" bIns="60958" numCol="1" anchor="t" anchorCtr="0" compatLnSpc="1"/>
          <a:p>
            <a:pPr lvl="0" algn="r" eaLnBrk="1" hangingPunct="1"/>
            <a:fld id="{9A0DB2DC-4C9A-4742-B13C-FB6460FD3503}" type="slidenum">
              <a:rPr lang="zh-CN" altLang="en-US" sz="1600" b="0" dirty="0">
                <a:solidFill>
                  <a:srgbClr val="000000"/>
                </a:solidFill>
              </a:rPr>
            </a:fld>
            <a:endParaRPr lang="zh-CN" altLang="en-US" sz="1600" b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gradFill rotWithShape="0">
          <a:gsLst>
            <a:gs pos="0">
              <a:schemeClr val="bg1"/>
            </a:gs>
            <a:gs pos="100000">
              <a:srgbClr val="FFFF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20" name="Rectangle 10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6888" y="6519863"/>
            <a:ext cx="2319338" cy="325438"/>
          </a:xfrm>
          <a:prstGeom prst="rect">
            <a:avLst/>
          </a:prstGeom>
        </p:spPr>
        <p:txBody>
          <a:bodyPr vert="horz" wrap="square" lIns="121917" tIns="60958" rIns="121917" bIns="60958" numCol="1" anchor="t" anchorCtr="0" compatLnSpc="1"/>
          <a:lstStyle>
            <a:lvl1pPr eaLnBrk="0" hangingPunct="0">
              <a:defRPr b="1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9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gradFill rotWithShape="0">
          <a:gsLst>
            <a:gs pos="0">
              <a:schemeClr val="bg1"/>
            </a:gs>
            <a:gs pos="100000">
              <a:srgbClr val="FFFF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5016" y="4488511"/>
            <a:ext cx="8447087" cy="1387298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5016" y="2960541"/>
            <a:ext cx="8447087" cy="1527968"/>
          </a:xfrm>
        </p:spPr>
        <p:txBody>
          <a:bodyPr anchor="b"/>
          <a:lstStyle>
            <a:lvl1pPr marL="0" indent="0">
              <a:buNone/>
              <a:defRPr sz="2700"/>
            </a:lvl1pPr>
            <a:lvl2pPr marL="609600" indent="0">
              <a:buNone/>
              <a:defRPr sz="2400"/>
            </a:lvl2pPr>
            <a:lvl3pPr marL="1219200" indent="0">
              <a:buNone/>
              <a:defRPr sz="2100"/>
            </a:lvl3pPr>
            <a:lvl4pPr marL="1828800" indent="0">
              <a:buNone/>
              <a:defRPr sz="1900"/>
            </a:lvl4pPr>
            <a:lvl5pPr marL="2438400" indent="0">
              <a:buNone/>
              <a:defRPr sz="1900"/>
            </a:lvl5pPr>
            <a:lvl6pPr marL="3048000" indent="0">
              <a:buNone/>
              <a:defRPr sz="1900"/>
            </a:lvl6pPr>
            <a:lvl7pPr marL="3657600" indent="0">
              <a:buNone/>
              <a:defRPr sz="1900"/>
            </a:lvl7pPr>
            <a:lvl8pPr marL="4267200" indent="0">
              <a:buNone/>
              <a:defRPr sz="1900"/>
            </a:lvl8pPr>
            <a:lvl9pPr marL="4876800" indent="0">
              <a:buNone/>
              <a:defRPr sz="1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20" name="Rectangle 10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6888" y="6519863"/>
            <a:ext cx="2319338" cy="325438"/>
          </a:xfrm>
          <a:prstGeom prst="rect">
            <a:avLst/>
          </a:prstGeom>
        </p:spPr>
        <p:txBody>
          <a:bodyPr vert="horz" wrap="square" lIns="121917" tIns="60958" rIns="121917" bIns="60958" numCol="1" anchor="t" anchorCtr="0" compatLnSpc="1"/>
          <a:lstStyle>
            <a:lvl1pPr eaLnBrk="0" hangingPunct="0">
              <a:defRPr b="1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9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96890" y="1511801"/>
            <a:ext cx="4389172" cy="472781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051693" y="1511801"/>
            <a:ext cx="4389172" cy="472781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gradFill rotWithShape="0">
          <a:gsLst>
            <a:gs pos="0">
              <a:schemeClr val="bg1"/>
            </a:gs>
            <a:gs pos="100000">
              <a:srgbClr val="FFFF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96890" y="1862666"/>
            <a:ext cx="4389173" cy="4579056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051692" y="1862666"/>
            <a:ext cx="4389173" cy="4579056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20" name="Rectangle 102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96888" y="6519863"/>
            <a:ext cx="2319338" cy="325438"/>
          </a:xfrm>
          <a:prstGeom prst="rect">
            <a:avLst/>
          </a:prstGeom>
        </p:spPr>
        <p:txBody>
          <a:bodyPr vert="horz" wrap="square" lIns="121917" tIns="60958" rIns="121917" bIns="60958" numCol="1" anchor="t" anchorCtr="0" compatLnSpc="1"/>
          <a:lstStyle>
            <a:lvl1pPr eaLnBrk="0" hangingPunct="0">
              <a:defRPr b="1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9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gradFill rotWithShape="0">
          <a:gsLst>
            <a:gs pos="0">
              <a:schemeClr val="bg1"/>
            </a:gs>
            <a:gs pos="100000">
              <a:srgbClr val="FFFF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6890" y="279726"/>
            <a:ext cx="8943975" cy="1164167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96888" y="1563542"/>
            <a:ext cx="4390899" cy="65161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00" b="1"/>
            </a:lvl4pPr>
            <a:lvl5pPr marL="2438400" indent="0">
              <a:buNone/>
              <a:defRPr sz="2100" b="1"/>
            </a:lvl5pPr>
            <a:lvl6pPr marL="3048000" indent="0">
              <a:buNone/>
              <a:defRPr sz="2100" b="1"/>
            </a:lvl6pPr>
            <a:lvl7pPr marL="3657600" indent="0">
              <a:buNone/>
              <a:defRPr sz="2100" b="1"/>
            </a:lvl7pPr>
            <a:lvl8pPr marL="4267200" indent="0">
              <a:buNone/>
              <a:defRPr sz="2100" b="1"/>
            </a:lvl8pPr>
            <a:lvl9pPr marL="4876800" indent="0">
              <a:buNone/>
              <a:defRPr sz="21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96888" y="2215150"/>
            <a:ext cx="4390899" cy="4024460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048240" y="1563542"/>
            <a:ext cx="4392624" cy="65161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00" b="1"/>
            </a:lvl4pPr>
            <a:lvl5pPr marL="2438400" indent="0">
              <a:buNone/>
              <a:defRPr sz="2100" b="1"/>
            </a:lvl5pPr>
            <a:lvl6pPr marL="3048000" indent="0">
              <a:buNone/>
              <a:defRPr sz="2100" b="1"/>
            </a:lvl6pPr>
            <a:lvl7pPr marL="3657600" indent="0">
              <a:buNone/>
              <a:defRPr sz="2100" b="1"/>
            </a:lvl7pPr>
            <a:lvl8pPr marL="4267200" indent="0">
              <a:buNone/>
              <a:defRPr sz="2100" b="1"/>
            </a:lvl8pPr>
            <a:lvl9pPr marL="4876800" indent="0">
              <a:buNone/>
              <a:defRPr sz="21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048240" y="2215150"/>
            <a:ext cx="4392624" cy="4024460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20" name="Rectangle 102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96888" y="6519863"/>
            <a:ext cx="2319338" cy="325438"/>
          </a:xfrm>
          <a:prstGeom prst="rect">
            <a:avLst/>
          </a:prstGeom>
        </p:spPr>
        <p:txBody>
          <a:bodyPr vert="horz" wrap="square" lIns="121917" tIns="60958" rIns="121917" bIns="60958" numCol="1" anchor="t" anchorCtr="0" compatLnSpc="1"/>
          <a:lstStyle>
            <a:lvl1pPr eaLnBrk="0" hangingPunct="0">
              <a:defRPr b="1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9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gradFill rotWithShape="0">
          <a:gsLst>
            <a:gs pos="0">
              <a:schemeClr val="bg1"/>
            </a:gs>
            <a:gs pos="100000">
              <a:srgbClr val="FFFF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20" name="Rectangle 10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6888" y="6519863"/>
            <a:ext cx="2319338" cy="325438"/>
          </a:xfrm>
          <a:prstGeom prst="rect">
            <a:avLst/>
          </a:prstGeom>
        </p:spPr>
        <p:txBody>
          <a:bodyPr vert="horz" wrap="square" lIns="121917" tIns="60958" rIns="121917" bIns="60958" numCol="1" anchor="t" anchorCtr="0" compatLnSpc="1"/>
          <a:lstStyle>
            <a:lvl1pPr eaLnBrk="0" hangingPunct="0">
              <a:defRPr b="1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9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rotWithShape="0">
          <a:gsLst>
            <a:gs pos="0">
              <a:schemeClr val="bg1"/>
            </a:gs>
            <a:gs pos="100000">
              <a:srgbClr val="FFFF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6888" y="6519863"/>
            <a:ext cx="2319338" cy="325438"/>
          </a:xfrm>
          <a:prstGeom prst="rect">
            <a:avLst/>
          </a:prstGeom>
        </p:spPr>
        <p:txBody>
          <a:bodyPr vert="horz" wrap="square" lIns="121917" tIns="60958" rIns="121917" bIns="60958" numCol="1" anchor="t" anchorCtr="0" compatLnSpc="1"/>
          <a:lstStyle>
            <a:lvl1pPr eaLnBrk="0" hangingPunct="0">
              <a:defRPr b="1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9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gradFill rotWithShape="0">
          <a:gsLst>
            <a:gs pos="0">
              <a:schemeClr val="bg1"/>
            </a:gs>
            <a:gs pos="100000">
              <a:srgbClr val="FFFF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6890" y="278105"/>
            <a:ext cx="3269451" cy="11835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5385" y="278110"/>
            <a:ext cx="5555478" cy="5961505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96890" y="1461678"/>
            <a:ext cx="3269451" cy="4777934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300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20" name="Rectangle 102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96888" y="6519863"/>
            <a:ext cx="2319338" cy="325438"/>
          </a:xfrm>
          <a:prstGeom prst="rect">
            <a:avLst/>
          </a:prstGeom>
        </p:spPr>
        <p:txBody>
          <a:bodyPr vert="horz" wrap="square" lIns="121917" tIns="60958" rIns="121917" bIns="60958" numCol="1" anchor="t" anchorCtr="0" compatLnSpc="1"/>
          <a:lstStyle>
            <a:lvl1pPr eaLnBrk="0" hangingPunct="0">
              <a:defRPr b="1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9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gradFill rotWithShape="0">
          <a:gsLst>
            <a:gs pos="0">
              <a:schemeClr val="bg1"/>
            </a:gs>
            <a:gs pos="100000">
              <a:srgbClr val="FFFF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47868" y="4889500"/>
            <a:ext cx="5962650" cy="577234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947868" y="624122"/>
            <a:ext cx="5962650" cy="4191000"/>
          </a:xfrm>
        </p:spPr>
        <p:txBody>
          <a:bodyPr vert="horz" wrap="square" lIns="121917" tIns="60958" rIns="121917" bIns="60958" numCol="1" anchor="t" anchorCtr="0" compatLnSpc="1"/>
          <a:lstStyle>
            <a:lvl1pPr marL="0" indent="0">
              <a:buNone/>
              <a:defRPr sz="4300"/>
            </a:lvl1pPr>
            <a:lvl2pPr marL="609600" indent="0">
              <a:buNone/>
              <a:defRPr sz="3700"/>
            </a:lvl2pPr>
            <a:lvl3pPr marL="1219200" indent="0">
              <a:buNone/>
              <a:defRPr sz="3200"/>
            </a:lvl3pPr>
            <a:lvl4pPr marL="1828800" indent="0">
              <a:buNone/>
              <a:defRPr sz="2700"/>
            </a:lvl4pPr>
            <a:lvl5pPr marL="2438400" indent="0">
              <a:buNone/>
              <a:defRPr sz="2700"/>
            </a:lvl5pPr>
            <a:lvl6pPr marL="3048000" indent="0">
              <a:buNone/>
              <a:defRPr sz="2700"/>
            </a:lvl6pPr>
            <a:lvl7pPr marL="3657600" indent="0">
              <a:buNone/>
              <a:defRPr sz="2700"/>
            </a:lvl7pPr>
            <a:lvl8pPr marL="4267200" indent="0">
              <a:buNone/>
              <a:defRPr sz="2700"/>
            </a:lvl8pPr>
            <a:lvl9pPr marL="4876800" indent="0">
              <a:buNone/>
              <a:defRPr sz="27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anose="05000000000000000000" pitchFamily="2" charset="2"/>
              <a:buNone/>
              <a:defRPr/>
            </a:pPr>
            <a:endParaRPr kumimoji="0" lang="zh-CN" altLang="en-US" sz="4300" b="1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947868" y="5466736"/>
            <a:ext cx="5962650" cy="819767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300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20" name="Rectangle 102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96888" y="6519863"/>
            <a:ext cx="2319338" cy="325438"/>
          </a:xfrm>
          <a:prstGeom prst="rect">
            <a:avLst/>
          </a:prstGeom>
        </p:spPr>
        <p:txBody>
          <a:bodyPr vert="horz" wrap="square" lIns="121917" tIns="60958" rIns="121917" bIns="60958" numCol="1" anchor="t" anchorCtr="0" compatLnSpc="1"/>
          <a:lstStyle>
            <a:lvl1pPr eaLnBrk="0" hangingPunct="0">
              <a:defRPr b="1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9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gradFill rotWithShape="0">
          <a:gsLst>
            <a:gs pos="0">
              <a:schemeClr val="bg1"/>
            </a:gs>
            <a:gs pos="100000">
              <a:srgbClr val="FFFF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20" name="Rectangle 10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6888" y="6519863"/>
            <a:ext cx="2319338" cy="325438"/>
          </a:xfrm>
          <a:prstGeom prst="rect">
            <a:avLst/>
          </a:prstGeom>
        </p:spPr>
        <p:txBody>
          <a:bodyPr vert="horz" wrap="square" lIns="121917" tIns="60958" rIns="121917" bIns="60958" numCol="1" anchor="t" anchorCtr="0" compatLnSpc="1"/>
          <a:lstStyle>
            <a:lvl1pPr eaLnBrk="0" hangingPunct="0">
              <a:defRPr b="1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9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bg>
      <p:bgPr>
        <a:gradFill rotWithShape="0">
          <a:gsLst>
            <a:gs pos="0">
              <a:schemeClr val="bg1"/>
            </a:gs>
            <a:gs pos="100000">
              <a:srgbClr val="FFFF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204870" y="698501"/>
            <a:ext cx="2235994" cy="574322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96888" y="698501"/>
            <a:ext cx="6542352" cy="574322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20" name="Rectangle 10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6888" y="6519863"/>
            <a:ext cx="2319338" cy="325438"/>
          </a:xfrm>
          <a:prstGeom prst="rect">
            <a:avLst/>
          </a:prstGeom>
        </p:spPr>
        <p:txBody>
          <a:bodyPr vert="horz" wrap="square" lIns="121917" tIns="60958" rIns="121917" bIns="60958" numCol="1" anchor="t" anchorCtr="0" compatLnSpc="1"/>
          <a:lstStyle>
            <a:lvl1pPr eaLnBrk="0" hangingPunct="0">
              <a:defRPr b="1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9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标题和图表">
    <p:bg>
      <p:bgPr>
        <a:gradFill rotWithShape="0">
          <a:gsLst>
            <a:gs pos="0">
              <a:schemeClr val="bg1"/>
            </a:gs>
            <a:gs pos="100000">
              <a:srgbClr val="FFFF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3775" y="698504"/>
            <a:ext cx="8033014" cy="57399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表占位符 2"/>
          <p:cNvSpPr>
            <a:spLocks noGrp="1"/>
          </p:cNvSpPr>
          <p:nvPr>
            <p:ph type="chart" idx="1"/>
          </p:nvPr>
        </p:nvSpPr>
        <p:spPr>
          <a:xfrm>
            <a:off x="496890" y="1862666"/>
            <a:ext cx="8943975" cy="4579056"/>
          </a:xfrm>
        </p:spPr>
        <p:txBody>
          <a:bodyPr vert="horz" wrap="square" lIns="121917" tIns="60958" rIns="121917" bIns="60958" numCol="1" anchor="t" anchorCtr="0" compatLnSpc="1"/>
          <a:lstStyle/>
          <a:p>
            <a:pPr marL="455930" marR="0" lvl="0" indent="-45593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anose="05000000000000000000" pitchFamily="2" charset="2"/>
              <a:buChar char="v"/>
              <a:defRPr/>
            </a:pPr>
            <a:endParaRPr kumimoji="0" lang="zh-CN" altLang="en-US" sz="3700" b="1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Rectangle 10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6888" y="6519863"/>
            <a:ext cx="2319338" cy="325438"/>
          </a:xfrm>
          <a:prstGeom prst="rect">
            <a:avLst/>
          </a:prstGeom>
        </p:spPr>
        <p:txBody>
          <a:bodyPr vert="horz" wrap="square" lIns="121917" tIns="60958" rIns="121917" bIns="60958" numCol="1" anchor="t" anchorCtr="0" compatLnSpc="1"/>
          <a:lstStyle>
            <a:lvl1pPr eaLnBrk="0" hangingPunct="0">
              <a:defRPr b="1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9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bg>
      <p:bgPr>
        <a:gradFill rotWithShape="0">
          <a:gsLst>
            <a:gs pos="0">
              <a:schemeClr val="bg1"/>
            </a:gs>
            <a:gs pos="100000">
              <a:srgbClr val="FFFF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3775" y="698504"/>
            <a:ext cx="8033014" cy="57399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96890" y="1862666"/>
            <a:ext cx="8943975" cy="4579056"/>
          </a:xfrm>
        </p:spPr>
        <p:txBody>
          <a:bodyPr vert="horz" wrap="square" lIns="121917" tIns="60958" rIns="121917" bIns="60958" numCol="1" anchor="t" anchorCtr="0" compatLnSpc="1"/>
          <a:lstStyle/>
          <a:p>
            <a:pPr marL="455930" marR="0" lvl="0" indent="-45593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anose="05000000000000000000" pitchFamily="2" charset="2"/>
              <a:buChar char="v"/>
              <a:defRPr/>
            </a:pPr>
            <a:endParaRPr kumimoji="0" lang="zh-CN" altLang="en-US" sz="3700" b="1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Rectangle 10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6888" y="6519863"/>
            <a:ext cx="2319338" cy="325438"/>
          </a:xfrm>
          <a:prstGeom prst="rect">
            <a:avLst/>
          </a:prstGeom>
        </p:spPr>
        <p:txBody>
          <a:bodyPr vert="horz" wrap="square" lIns="121917" tIns="60958" rIns="121917" bIns="60958" numCol="1" anchor="t" anchorCtr="0" compatLnSpc="1"/>
          <a:lstStyle>
            <a:lvl1pPr eaLnBrk="0" hangingPunct="0">
              <a:defRPr b="1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9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6891" y="279737"/>
            <a:ext cx="8943976" cy="1164167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96900" y="1563547"/>
            <a:ext cx="4390898" cy="65160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96900" y="2215162"/>
            <a:ext cx="4390898" cy="402446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048248" y="1563547"/>
            <a:ext cx="4392625" cy="65160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048248" y="2215162"/>
            <a:ext cx="4392625" cy="402446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06818" y="399838"/>
            <a:ext cx="5765489" cy="572382"/>
          </a:xfrm>
        </p:spPr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6889" y="278120"/>
            <a:ext cx="3269453" cy="118356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5394" y="278123"/>
            <a:ext cx="5555478" cy="596150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96889" y="1461679"/>
            <a:ext cx="3269453" cy="477793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0965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130" indent="0">
              <a:buNone/>
              <a:defRPr sz="900"/>
            </a:lvl8pPr>
            <a:lvl9pPr marL="365633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47875" y="4889517"/>
            <a:ext cx="5962650" cy="57723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947875" y="624125"/>
            <a:ext cx="5962650" cy="4191000"/>
          </a:xfrm>
        </p:spPr>
        <p:txBody>
          <a:bodyPr vert="horz" wrap="square" lIns="91408" tIns="45704" rIns="91408" bIns="45704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130" indent="0">
              <a:buNone/>
              <a:defRPr sz="2000"/>
            </a:lvl8pPr>
            <a:lvl9pPr marL="365633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947875" y="5466750"/>
            <a:ext cx="5962650" cy="8197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0965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130" indent="0">
              <a:buNone/>
              <a:defRPr sz="900"/>
            </a:lvl8pPr>
            <a:lvl9pPr marL="365633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1.pn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6" Type="http://schemas.openxmlformats.org/officeDocument/2006/relationships/theme" Target="../theme/theme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6" Type="http://schemas.openxmlformats.org/officeDocument/2006/relationships/theme" Target="../theme/theme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6" Type="http://schemas.openxmlformats.org/officeDocument/2006/relationships/theme" Target="../theme/theme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7" Type="http://schemas.openxmlformats.org/officeDocument/2006/relationships/theme" Target="../theme/theme6.xml"/><Relationship Id="rId16" Type="http://schemas.openxmlformats.org/officeDocument/2006/relationships/image" Target="../media/image6.png"/><Relationship Id="rId15" Type="http://schemas.openxmlformats.org/officeDocument/2006/relationships/image" Target="../media/image5.jpeg"/><Relationship Id="rId14" Type="http://schemas.openxmlformats.org/officeDocument/2006/relationships/image" Target="../media/image4.jpeg"/><Relationship Id="rId13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3906838" y="400050"/>
            <a:ext cx="5764212" cy="571500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96888" y="1511300"/>
            <a:ext cx="8943975" cy="4727575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>
    <p:fade/>
  </p:transition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</a:defRPr>
      </a:lvl5pPr>
      <a:lvl6pPr marL="457200" algn="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anose="020B0604020202020204" pitchFamily="34" charset="0"/>
          <a:ea typeface="黑体" panose="02010609060101010101" pitchFamily="49" charset="-122"/>
        </a:defRPr>
      </a:lvl6pPr>
      <a:lvl7pPr marL="914400" algn="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anose="020B0604020202020204" pitchFamily="34" charset="0"/>
          <a:ea typeface="黑体" panose="02010609060101010101" pitchFamily="49" charset="-122"/>
        </a:defRPr>
      </a:lvl7pPr>
      <a:lvl8pPr marL="1370965" algn="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anose="020B0604020202020204" pitchFamily="34" charset="0"/>
          <a:ea typeface="黑体" panose="02010609060101010101" pitchFamily="49" charset="-122"/>
        </a:defRPr>
      </a:lvl8pPr>
      <a:lvl9pPr marL="1828165" algn="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anose="020B0604020202020204" pitchFamily="34" charset="0"/>
          <a:ea typeface="黑体" panose="02010609060101010101" pitchFamily="49" charset="-122"/>
        </a:defRPr>
      </a:lvl9pPr>
    </p:titleStyle>
    <p:bodyStyle>
      <a:lvl1pPr marL="341630" indent="-34163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1680" indent="-28448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2pPr>
      <a:lvl3pPr marL="1141730" indent="-22733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</a:defRPr>
      </a:lvl3pPr>
      <a:lvl4pPr marL="1598930" indent="-22733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6130" indent="-22733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3965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053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773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493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050" name="标题占位符 1"/>
          <p:cNvSpPr>
            <a:spLocks noGrp="1"/>
          </p:cNvSpPr>
          <p:nvPr>
            <p:ph type="title"/>
          </p:nvPr>
        </p:nvSpPr>
        <p:spPr>
          <a:xfrm>
            <a:off x="684213" y="371475"/>
            <a:ext cx="8569325" cy="1350963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>
          <a:xfrm>
            <a:off x="684213" y="1858963"/>
            <a:ext cx="8569325" cy="4432300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84213" y="6473825"/>
            <a:ext cx="2233613" cy="371475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290888" y="6473825"/>
            <a:ext cx="3355975" cy="371475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019925" y="6473825"/>
            <a:ext cx="2233613" cy="371475"/>
          </a:xfrm>
          <a:prstGeom prst="rect">
            <a:avLst/>
          </a:prstGeom>
        </p:spPr>
        <p:txBody>
          <a:bodyPr vert="horz" wrap="square" lIns="91408" tIns="45704" rIns="91408" bIns="45704" numCol="1" anchor="ctr" anchorCtr="0" compatLnSpc="1"/>
          <a:lstStyle>
            <a:lvl1pPr algn="r">
              <a:defRPr sz="120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lvl1pPr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912495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912495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912495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912495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7330" indent="-227330" algn="l" defTabSz="912495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074" name="标题占位符 1"/>
          <p:cNvSpPr>
            <a:spLocks noGrp="1"/>
          </p:cNvSpPr>
          <p:nvPr>
            <p:ph type="title"/>
          </p:nvPr>
        </p:nvSpPr>
        <p:spPr>
          <a:xfrm>
            <a:off x="684213" y="373063"/>
            <a:ext cx="8569325" cy="1349375"/>
          </a:xfrm>
          <a:prstGeom prst="rect">
            <a:avLst/>
          </a:prstGeom>
          <a:noFill/>
          <a:ln w="9525">
            <a:noFill/>
          </a:ln>
        </p:spPr>
        <p:txBody>
          <a:bodyPr lIns="74689" tIns="37346" rIns="74689" bIns="37346"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075" name="文本占位符 2"/>
          <p:cNvSpPr>
            <a:spLocks noGrp="1"/>
          </p:cNvSpPr>
          <p:nvPr>
            <p:ph type="body" idx="1"/>
          </p:nvPr>
        </p:nvSpPr>
        <p:spPr>
          <a:xfrm>
            <a:off x="684213" y="1858963"/>
            <a:ext cx="8569325" cy="4432300"/>
          </a:xfrm>
          <a:prstGeom prst="rect">
            <a:avLst/>
          </a:prstGeom>
          <a:noFill/>
          <a:ln w="9525">
            <a:noFill/>
          </a:ln>
        </p:spPr>
        <p:txBody>
          <a:bodyPr lIns="74689" tIns="37346" rIns="74689" bIns="37346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84213" y="6473825"/>
            <a:ext cx="2233613" cy="371475"/>
          </a:xfrm>
          <a:prstGeom prst="rect">
            <a:avLst/>
          </a:prstGeom>
        </p:spPr>
        <p:txBody>
          <a:bodyPr vert="horz" lIns="74689" tIns="37346" rIns="74689" bIns="37346" rtlCol="0" anchor="ctr"/>
          <a:lstStyle>
            <a:lvl1pPr algn="l" eaLnBrk="1" hangingPunct="1">
              <a:defRPr sz="1000" b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290888" y="6473825"/>
            <a:ext cx="3355975" cy="371475"/>
          </a:xfrm>
          <a:prstGeom prst="rect">
            <a:avLst/>
          </a:prstGeom>
        </p:spPr>
        <p:txBody>
          <a:bodyPr vert="horz" lIns="74689" tIns="37346" rIns="74689" bIns="37346" rtlCol="0" anchor="ctr"/>
          <a:lstStyle>
            <a:lvl1pPr algn="ctr" eaLnBrk="1" hangingPunct="1">
              <a:defRPr sz="1000" b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019925" y="6473825"/>
            <a:ext cx="2233613" cy="371475"/>
          </a:xfrm>
          <a:prstGeom prst="rect">
            <a:avLst/>
          </a:prstGeom>
        </p:spPr>
        <p:txBody>
          <a:bodyPr vert="horz" wrap="square" lIns="74689" tIns="37346" rIns="74689" bIns="37346" numCol="1" anchor="ctr" anchorCtr="0" compatLnSpc="1"/>
          <a:lstStyle>
            <a:lvl1pPr algn="r">
              <a:defRPr sz="100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hf sldNum="0" hdr="0" ftr="0" dt="0"/>
  <p:txStyles>
    <p:titleStyle>
      <a:lvl1pPr algn="l" defTabSz="7461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461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7461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7461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7461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746125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746125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746125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746125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186055" indent="-186055" algn="l" defTabSz="746125" rtl="0" eaLnBrk="0" fontAlgn="base" hangingPunct="0">
        <a:lnSpc>
          <a:spcPct val="90000"/>
        </a:lnSpc>
        <a:spcBef>
          <a:spcPts val="815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58800" indent="-186055" algn="l" defTabSz="746125" rtl="0" eaLnBrk="0" fontAlgn="base" hangingPunct="0">
        <a:lnSpc>
          <a:spcPct val="90000"/>
        </a:lnSpc>
        <a:spcBef>
          <a:spcPts val="415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33450" indent="-186055" algn="l" defTabSz="746125" rtl="0" eaLnBrk="0" fontAlgn="base" hangingPunct="0">
        <a:lnSpc>
          <a:spcPct val="90000"/>
        </a:lnSpc>
        <a:spcBef>
          <a:spcPts val="415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06830" indent="-186055" algn="l" defTabSz="746125" rtl="0" eaLnBrk="0" fontAlgn="base" hangingPunct="0">
        <a:lnSpc>
          <a:spcPct val="90000"/>
        </a:lnSpc>
        <a:spcBef>
          <a:spcPts val="41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679575" indent="-186055" algn="l" defTabSz="746125" rtl="0" eaLnBrk="0" fontAlgn="base" hangingPunct="0">
        <a:lnSpc>
          <a:spcPct val="90000"/>
        </a:lnSpc>
        <a:spcBef>
          <a:spcPts val="41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54225" indent="-186690" algn="l" defTabSz="746760" rtl="0" eaLnBrk="1" latinLnBrk="0" hangingPunct="1">
        <a:lnSpc>
          <a:spcPct val="90000"/>
        </a:lnSpc>
        <a:spcBef>
          <a:spcPts val="41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27605" indent="-186690" algn="l" defTabSz="746760" rtl="0" eaLnBrk="1" latinLnBrk="0" hangingPunct="1">
        <a:lnSpc>
          <a:spcPct val="90000"/>
        </a:lnSpc>
        <a:spcBef>
          <a:spcPts val="41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00985" indent="-186690" algn="l" defTabSz="746760" rtl="0" eaLnBrk="1" latinLnBrk="0" hangingPunct="1">
        <a:lnSpc>
          <a:spcPct val="90000"/>
        </a:lnSpc>
        <a:spcBef>
          <a:spcPts val="41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74365" indent="-186690" algn="l" defTabSz="746760" rtl="0" eaLnBrk="1" latinLnBrk="0" hangingPunct="1">
        <a:lnSpc>
          <a:spcPct val="90000"/>
        </a:lnSpc>
        <a:spcBef>
          <a:spcPts val="41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467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3380" algn="l" defTabSz="7467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46760" algn="l" defTabSz="7467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20140" algn="l" defTabSz="7467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493520" algn="l" defTabSz="7467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67535" algn="l" defTabSz="7467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40915" algn="l" defTabSz="7467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14295" algn="l" defTabSz="7467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87675" algn="l" defTabSz="7467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098" name="标题占位符 1"/>
          <p:cNvSpPr>
            <a:spLocks noGrp="1"/>
          </p:cNvSpPr>
          <p:nvPr>
            <p:ph type="title"/>
          </p:nvPr>
        </p:nvSpPr>
        <p:spPr>
          <a:xfrm>
            <a:off x="684213" y="373063"/>
            <a:ext cx="8569325" cy="1349375"/>
          </a:xfrm>
          <a:prstGeom prst="rect">
            <a:avLst/>
          </a:prstGeom>
          <a:noFill/>
          <a:ln w="9525">
            <a:noFill/>
          </a:ln>
        </p:spPr>
        <p:txBody>
          <a:bodyPr lIns="74698" tIns="37350" rIns="74698" bIns="37350"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099" name="文本占位符 2"/>
          <p:cNvSpPr>
            <a:spLocks noGrp="1"/>
          </p:cNvSpPr>
          <p:nvPr>
            <p:ph type="body" idx="1"/>
          </p:nvPr>
        </p:nvSpPr>
        <p:spPr>
          <a:xfrm>
            <a:off x="684213" y="1858963"/>
            <a:ext cx="8569325" cy="4432300"/>
          </a:xfrm>
          <a:prstGeom prst="rect">
            <a:avLst/>
          </a:prstGeom>
          <a:noFill/>
          <a:ln w="9525">
            <a:noFill/>
          </a:ln>
        </p:spPr>
        <p:txBody>
          <a:bodyPr lIns="74698" tIns="37350" rIns="74698" bIns="3735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84213" y="6473825"/>
            <a:ext cx="2233613" cy="371475"/>
          </a:xfrm>
          <a:prstGeom prst="rect">
            <a:avLst/>
          </a:prstGeom>
        </p:spPr>
        <p:txBody>
          <a:bodyPr vert="horz" lIns="74698" tIns="37350" rIns="74698" bIns="37350" rtlCol="0" anchor="ctr"/>
          <a:lstStyle>
            <a:lvl1pPr algn="l" eaLnBrk="1" hangingPunct="1">
              <a:defRPr sz="1000" b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290888" y="6473825"/>
            <a:ext cx="3355975" cy="371475"/>
          </a:xfrm>
          <a:prstGeom prst="rect">
            <a:avLst/>
          </a:prstGeom>
        </p:spPr>
        <p:txBody>
          <a:bodyPr vert="horz" lIns="74698" tIns="37350" rIns="74698" bIns="37350" rtlCol="0" anchor="ctr"/>
          <a:lstStyle>
            <a:lvl1pPr algn="ctr" eaLnBrk="1" hangingPunct="1">
              <a:defRPr sz="1000" b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019925" y="6473825"/>
            <a:ext cx="2233613" cy="371475"/>
          </a:xfrm>
          <a:prstGeom prst="rect">
            <a:avLst/>
          </a:prstGeom>
        </p:spPr>
        <p:txBody>
          <a:bodyPr vert="horz" wrap="square" lIns="74698" tIns="37350" rIns="74698" bIns="37350" numCol="1" anchor="ctr" anchorCtr="0" compatLnSpc="1"/>
          <a:lstStyle>
            <a:lvl1pPr algn="r">
              <a:defRPr sz="100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</p:sldLayoutIdLst>
  <p:hf sldNum="0" hdr="0" ftr="0" dt="0"/>
  <p:txStyles>
    <p:titleStyle>
      <a:lvl1pPr algn="l" defTabSz="7461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461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7461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7461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7461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746125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746125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746125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746125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186055" indent="-186055" algn="l" defTabSz="746125" rtl="0" eaLnBrk="0" fontAlgn="base" hangingPunct="0">
        <a:lnSpc>
          <a:spcPct val="90000"/>
        </a:lnSpc>
        <a:spcBef>
          <a:spcPts val="815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58800" indent="-186055" algn="l" defTabSz="746125" rtl="0" eaLnBrk="0" fontAlgn="base" hangingPunct="0">
        <a:lnSpc>
          <a:spcPct val="90000"/>
        </a:lnSpc>
        <a:spcBef>
          <a:spcPts val="415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33450" indent="-186055" algn="l" defTabSz="746125" rtl="0" eaLnBrk="0" fontAlgn="base" hangingPunct="0">
        <a:lnSpc>
          <a:spcPct val="90000"/>
        </a:lnSpc>
        <a:spcBef>
          <a:spcPts val="415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06830" indent="-186055" algn="l" defTabSz="746125" rtl="0" eaLnBrk="0" fontAlgn="base" hangingPunct="0">
        <a:lnSpc>
          <a:spcPct val="90000"/>
        </a:lnSpc>
        <a:spcBef>
          <a:spcPts val="41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679575" indent="-186055" algn="l" defTabSz="746125" rtl="0" eaLnBrk="0" fontAlgn="base" hangingPunct="0">
        <a:lnSpc>
          <a:spcPct val="90000"/>
        </a:lnSpc>
        <a:spcBef>
          <a:spcPts val="41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54225" indent="-186690" algn="l" defTabSz="746760" rtl="0" eaLnBrk="1" latinLnBrk="0" hangingPunct="1">
        <a:lnSpc>
          <a:spcPct val="90000"/>
        </a:lnSpc>
        <a:spcBef>
          <a:spcPts val="41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27605" indent="-186690" algn="l" defTabSz="746760" rtl="0" eaLnBrk="1" latinLnBrk="0" hangingPunct="1">
        <a:lnSpc>
          <a:spcPct val="90000"/>
        </a:lnSpc>
        <a:spcBef>
          <a:spcPts val="41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00985" indent="-186690" algn="l" defTabSz="746760" rtl="0" eaLnBrk="1" latinLnBrk="0" hangingPunct="1">
        <a:lnSpc>
          <a:spcPct val="90000"/>
        </a:lnSpc>
        <a:spcBef>
          <a:spcPts val="41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75000" indent="-186690" algn="l" defTabSz="746760" rtl="0" eaLnBrk="1" latinLnBrk="0" hangingPunct="1">
        <a:lnSpc>
          <a:spcPct val="90000"/>
        </a:lnSpc>
        <a:spcBef>
          <a:spcPts val="41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467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3380" algn="l" defTabSz="7467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46760" algn="l" defTabSz="7467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20775" algn="l" defTabSz="7467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494155" algn="l" defTabSz="7467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67535" algn="l" defTabSz="7467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40915" algn="l" defTabSz="7467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14295" algn="l" defTabSz="7467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87675" algn="l" defTabSz="7467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122" name="标题占位符 1"/>
          <p:cNvSpPr>
            <a:spLocks noGrp="1"/>
          </p:cNvSpPr>
          <p:nvPr>
            <p:ph type="title"/>
          </p:nvPr>
        </p:nvSpPr>
        <p:spPr>
          <a:xfrm>
            <a:off x="684213" y="373063"/>
            <a:ext cx="8569325" cy="1349375"/>
          </a:xfrm>
          <a:prstGeom prst="rect">
            <a:avLst/>
          </a:prstGeom>
          <a:noFill/>
          <a:ln w="9525">
            <a:noFill/>
          </a:ln>
        </p:spPr>
        <p:txBody>
          <a:bodyPr lIns="74716" tIns="37358" rIns="74716" bIns="37358"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5123" name="文本占位符 2"/>
          <p:cNvSpPr>
            <a:spLocks noGrp="1"/>
          </p:cNvSpPr>
          <p:nvPr>
            <p:ph type="body" idx="1"/>
          </p:nvPr>
        </p:nvSpPr>
        <p:spPr>
          <a:xfrm>
            <a:off x="684213" y="1858963"/>
            <a:ext cx="8569325" cy="4432300"/>
          </a:xfrm>
          <a:prstGeom prst="rect">
            <a:avLst/>
          </a:prstGeom>
          <a:noFill/>
          <a:ln w="9525">
            <a:noFill/>
          </a:ln>
        </p:spPr>
        <p:txBody>
          <a:bodyPr lIns="74716" tIns="37358" rIns="74716" bIns="37358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84213" y="6473825"/>
            <a:ext cx="2233613" cy="371475"/>
          </a:xfrm>
          <a:prstGeom prst="rect">
            <a:avLst/>
          </a:prstGeom>
        </p:spPr>
        <p:txBody>
          <a:bodyPr vert="horz" lIns="74716" tIns="37358" rIns="74716" bIns="37358" rtlCol="0" anchor="ctr"/>
          <a:lstStyle>
            <a:lvl1pPr algn="l" eaLnBrk="1" hangingPunct="1">
              <a:defRPr sz="1000" b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290888" y="6473825"/>
            <a:ext cx="3355975" cy="371475"/>
          </a:xfrm>
          <a:prstGeom prst="rect">
            <a:avLst/>
          </a:prstGeom>
        </p:spPr>
        <p:txBody>
          <a:bodyPr vert="horz" lIns="74716" tIns="37358" rIns="74716" bIns="37358" rtlCol="0" anchor="ctr"/>
          <a:lstStyle>
            <a:lvl1pPr algn="ctr" eaLnBrk="1" hangingPunct="1">
              <a:defRPr sz="1000" b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019925" y="6473825"/>
            <a:ext cx="2233613" cy="371475"/>
          </a:xfrm>
          <a:prstGeom prst="rect">
            <a:avLst/>
          </a:prstGeom>
        </p:spPr>
        <p:txBody>
          <a:bodyPr vert="horz" wrap="square" lIns="74716" tIns="37358" rIns="74716" bIns="37358" numCol="1" anchor="ctr" anchorCtr="0" compatLnSpc="1"/>
          <a:lstStyle>
            <a:lvl1pPr algn="r">
              <a:defRPr sz="100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</p:sldLayoutIdLst>
  <p:hf sldNum="0" hdr="0" ftr="0" dt="0"/>
  <p:txStyles>
    <p:titleStyle>
      <a:lvl1pPr algn="l" defTabSz="7461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461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7461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7461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7461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746125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746125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746125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746125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186055" indent="-186055" algn="l" defTabSz="746125" rtl="0" eaLnBrk="0" fontAlgn="base" hangingPunct="0">
        <a:lnSpc>
          <a:spcPct val="90000"/>
        </a:lnSpc>
        <a:spcBef>
          <a:spcPts val="815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58800" indent="-186055" algn="l" defTabSz="746125" rtl="0" eaLnBrk="0" fontAlgn="base" hangingPunct="0">
        <a:lnSpc>
          <a:spcPct val="90000"/>
        </a:lnSpc>
        <a:spcBef>
          <a:spcPts val="415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33450" indent="-186055" algn="l" defTabSz="746125" rtl="0" eaLnBrk="0" fontAlgn="base" hangingPunct="0">
        <a:lnSpc>
          <a:spcPct val="90000"/>
        </a:lnSpc>
        <a:spcBef>
          <a:spcPts val="415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06830" indent="-186055" algn="l" defTabSz="746125" rtl="0" eaLnBrk="0" fontAlgn="base" hangingPunct="0">
        <a:lnSpc>
          <a:spcPct val="90000"/>
        </a:lnSpc>
        <a:spcBef>
          <a:spcPts val="41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679575" indent="-186055" algn="l" defTabSz="746125" rtl="0" eaLnBrk="0" fontAlgn="base" hangingPunct="0">
        <a:lnSpc>
          <a:spcPct val="90000"/>
        </a:lnSpc>
        <a:spcBef>
          <a:spcPts val="41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54860" indent="-186690" algn="l" defTabSz="746760" rtl="0" eaLnBrk="1" latinLnBrk="0" hangingPunct="1">
        <a:lnSpc>
          <a:spcPct val="90000"/>
        </a:lnSpc>
        <a:spcBef>
          <a:spcPts val="41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28240" indent="-186690" algn="l" defTabSz="746760" rtl="0" eaLnBrk="1" latinLnBrk="0" hangingPunct="1">
        <a:lnSpc>
          <a:spcPct val="90000"/>
        </a:lnSpc>
        <a:spcBef>
          <a:spcPts val="41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01620" indent="-186690" algn="l" defTabSz="746760" rtl="0" eaLnBrk="1" latinLnBrk="0" hangingPunct="1">
        <a:lnSpc>
          <a:spcPct val="90000"/>
        </a:lnSpc>
        <a:spcBef>
          <a:spcPts val="41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75635" indent="-186690" algn="l" defTabSz="746760" rtl="0" eaLnBrk="1" latinLnBrk="0" hangingPunct="1">
        <a:lnSpc>
          <a:spcPct val="90000"/>
        </a:lnSpc>
        <a:spcBef>
          <a:spcPts val="41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467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3380" algn="l" defTabSz="7467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47395" algn="l" defTabSz="7467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20775" algn="l" defTabSz="7467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494155" algn="l" defTabSz="7467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68170" algn="l" defTabSz="7467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41550" algn="l" defTabSz="7467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14930" algn="l" defTabSz="7467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88310" algn="l" defTabSz="7467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FFFF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7170" name="Picture 109" descr="背景 拷贝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0637" y="625475"/>
            <a:ext cx="10096500" cy="6424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1" name="Picture 106" descr="2012614133645217"/>
          <p:cNvPicPr>
            <a:picLocks noChangeAspect="1"/>
          </p:cNvPicPr>
          <p:nvPr userDrawn="1"/>
        </p:nvPicPr>
        <p:blipFill>
          <a:blip r:embed="rId15"/>
          <a:srcRect t="48087" b="-2"/>
          <a:stretch>
            <a:fillRect/>
          </a:stretch>
        </p:blipFill>
        <p:spPr>
          <a:xfrm>
            <a:off x="-20637" y="-247650"/>
            <a:ext cx="10096500" cy="1593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32" name="Rectangle 108"/>
          <p:cNvSpPr>
            <a:spLocks noChangeArrowheads="1"/>
          </p:cNvSpPr>
          <p:nvPr/>
        </p:nvSpPr>
        <p:spPr bwMode="auto">
          <a:xfrm>
            <a:off x="-20637" y="6645275"/>
            <a:ext cx="10096500" cy="5143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none" lIns="121917" tIns="60958" rIns="121917" bIns="60958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9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方正黄草简体" pitchFamily="65" charset="-122"/>
                <a:ea typeface="方正黄草简体" pitchFamily="65" charset="-122"/>
                <a:cs typeface="+mn-cs"/>
              </a:rPr>
              <a:t>                                                                                                </a:t>
            </a:r>
            <a:endParaRPr kumimoji="0" lang="zh-CN" altLang="en-US" sz="3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方正黄草简体" pitchFamily="65" charset="-122"/>
              <a:ea typeface="方正黄草简体" pitchFamily="65" charset="-122"/>
              <a:cs typeface="+mn-cs"/>
            </a:endParaRPr>
          </a:p>
        </p:txBody>
      </p:sp>
      <p:sp>
        <p:nvSpPr>
          <p:cNvPr id="7173" name="Freeform 90"/>
          <p:cNvSpPr/>
          <p:nvPr/>
        </p:nvSpPr>
        <p:spPr bwMode="gray">
          <a:xfrm>
            <a:off x="-79375" y="285750"/>
            <a:ext cx="10213975" cy="1651000"/>
          </a:xfrm>
          <a:custGeom>
            <a:avLst/>
            <a:gdLst>
              <a:gd name="T0" fmla="*/ 2147483646 w 5767"/>
              <a:gd name="T1" fmla="*/ 2147483646 h 1021"/>
              <a:gd name="T2" fmla="*/ 2147483646 w 5767"/>
              <a:gd name="T3" fmla="*/ 2147483646 h 1021"/>
              <a:gd name="T4" fmla="*/ 2147483646 w 5767"/>
              <a:gd name="T5" fmla="*/ 2147483646 h 1021"/>
              <a:gd name="T6" fmla="*/ 2147483646 w 5767"/>
              <a:gd name="T7" fmla="*/ 0 h 1021"/>
              <a:gd name="T8" fmla="*/ 2147483646 w 5767"/>
              <a:gd name="T9" fmla="*/ 2147483646 h 1021"/>
              <a:gd name="T10" fmla="*/ 2147483646 w 5767"/>
              <a:gd name="T11" fmla="*/ 2147483646 h 1021"/>
              <a:gd name="T12" fmla="*/ 2147483646 w 5767"/>
              <a:gd name="T13" fmla="*/ 2147483646 h 1021"/>
              <a:gd name="T14" fmla="*/ 2147483646 w 5767"/>
              <a:gd name="T15" fmla="*/ 2147483646 h 1021"/>
              <a:gd name="T16" fmla="*/ 2147483646 w 5767"/>
              <a:gd name="T17" fmla="*/ 2147483646 h 102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767" h="1021">
                <a:moveTo>
                  <a:pt x="6" y="109"/>
                </a:moveTo>
                <a:cubicBezTo>
                  <a:pt x="144" y="93"/>
                  <a:pt x="626" y="42"/>
                  <a:pt x="1427" y="46"/>
                </a:cubicBezTo>
                <a:cubicBezTo>
                  <a:pt x="2228" y="50"/>
                  <a:pt x="3321" y="224"/>
                  <a:pt x="4032" y="255"/>
                </a:cubicBezTo>
                <a:cubicBezTo>
                  <a:pt x="4742" y="286"/>
                  <a:pt x="5649" y="91"/>
                  <a:pt x="5767" y="0"/>
                </a:cubicBezTo>
                <a:lnTo>
                  <a:pt x="5767" y="776"/>
                </a:lnTo>
                <a:cubicBezTo>
                  <a:pt x="4948" y="879"/>
                  <a:pt x="4543" y="844"/>
                  <a:pt x="4065" y="831"/>
                </a:cubicBezTo>
                <a:cubicBezTo>
                  <a:pt x="3587" y="818"/>
                  <a:pt x="2973" y="694"/>
                  <a:pt x="1984" y="674"/>
                </a:cubicBezTo>
                <a:cubicBezTo>
                  <a:pt x="995" y="654"/>
                  <a:pt x="28" y="969"/>
                  <a:pt x="14" y="995"/>
                </a:cubicBezTo>
                <a:cubicBezTo>
                  <a:pt x="0" y="1021"/>
                  <a:pt x="6" y="255"/>
                  <a:pt x="6" y="109"/>
                </a:cubicBezTo>
                <a:close/>
              </a:path>
            </a:pathLst>
          </a:custGeom>
          <a:solidFill>
            <a:schemeClr val="accent1">
              <a:alpha val="41176"/>
            </a:schemeClr>
          </a:solidFill>
          <a:ln w="9525">
            <a:noFill/>
            <a:round/>
          </a:ln>
        </p:spPr>
        <p:txBody>
          <a:bodyPr lIns="121917" tIns="60958" rIns="121917" bIns="60958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15" name="Freeform 91"/>
          <p:cNvSpPr/>
          <p:nvPr/>
        </p:nvSpPr>
        <p:spPr bwMode="gray">
          <a:xfrm>
            <a:off x="-55562" y="542925"/>
            <a:ext cx="10131425" cy="1025525"/>
          </a:xfrm>
          <a:custGeom>
            <a:avLst/>
            <a:gdLst>
              <a:gd name="T0" fmla="*/ 2147483646 w 5771"/>
              <a:gd name="T1" fmla="*/ 2147483646 h 634"/>
              <a:gd name="T2" fmla="*/ 2147483646 w 5771"/>
              <a:gd name="T3" fmla="*/ 2147483646 h 634"/>
              <a:gd name="T4" fmla="*/ 2147483646 w 5771"/>
              <a:gd name="T5" fmla="*/ 2147483646 h 634"/>
              <a:gd name="T6" fmla="*/ 2147483646 w 5771"/>
              <a:gd name="T7" fmla="*/ 2147483646 h 634"/>
              <a:gd name="T8" fmla="*/ 2147483646 w 5771"/>
              <a:gd name="T9" fmla="*/ 2147483646 h 634"/>
              <a:gd name="T10" fmla="*/ 2147483646 w 5771"/>
              <a:gd name="T11" fmla="*/ 2147483646 h 634"/>
              <a:gd name="T12" fmla="*/ 2147483646 w 5771"/>
              <a:gd name="T13" fmla="*/ 2147483646 h 634"/>
              <a:gd name="T14" fmla="*/ 2147483646 w 5771"/>
              <a:gd name="T15" fmla="*/ 2147483646 h 634"/>
              <a:gd name="T16" fmla="*/ 2147483646 w 5771"/>
              <a:gd name="T17" fmla="*/ 2147483646 h 63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771" h="634">
                <a:moveTo>
                  <a:pt x="20" y="109"/>
                </a:moveTo>
                <a:cubicBezTo>
                  <a:pt x="26" y="109"/>
                  <a:pt x="645" y="0"/>
                  <a:pt x="1442" y="3"/>
                </a:cubicBezTo>
                <a:cubicBezTo>
                  <a:pt x="2239" y="6"/>
                  <a:pt x="3443" y="123"/>
                  <a:pt x="4150" y="148"/>
                </a:cubicBezTo>
                <a:cubicBezTo>
                  <a:pt x="4858" y="173"/>
                  <a:pt x="5633" y="63"/>
                  <a:pt x="5771" y="37"/>
                </a:cubicBezTo>
                <a:lnTo>
                  <a:pt x="5771" y="557"/>
                </a:lnTo>
                <a:cubicBezTo>
                  <a:pt x="4926" y="634"/>
                  <a:pt x="4422" y="612"/>
                  <a:pt x="3942" y="592"/>
                </a:cubicBezTo>
                <a:cubicBezTo>
                  <a:pt x="3463" y="572"/>
                  <a:pt x="2588" y="450"/>
                  <a:pt x="1839" y="456"/>
                </a:cubicBezTo>
                <a:cubicBezTo>
                  <a:pt x="1182" y="455"/>
                  <a:pt x="0" y="618"/>
                  <a:pt x="6" y="620"/>
                </a:cubicBezTo>
                <a:cubicBezTo>
                  <a:pt x="12" y="621"/>
                  <a:pt x="14" y="109"/>
                  <a:pt x="20" y="109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lIns="121917" tIns="60958" rIns="121917" bIns="60958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7175" name="Group 92"/>
          <p:cNvGrpSpPr/>
          <p:nvPr userDrawn="1"/>
        </p:nvGrpSpPr>
        <p:grpSpPr>
          <a:xfrm>
            <a:off x="8528050" y="354013"/>
            <a:ext cx="306388" cy="373062"/>
            <a:chOff x="4752" y="1200"/>
            <a:chExt cx="288" cy="288"/>
          </a:xfrm>
        </p:grpSpPr>
        <p:sp>
          <p:nvSpPr>
            <p:cNvPr id="1117" name="Oval 93"/>
            <p:cNvSpPr>
              <a:spLocks noChangeArrowheads="1"/>
            </p:cNvSpPr>
            <p:nvPr/>
          </p:nvSpPr>
          <p:spPr bwMode="gray">
            <a:xfrm>
              <a:off x="4752" y="1200"/>
              <a:ext cx="288" cy="288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25490"/>
                    <a:invGamma/>
                  </a:schemeClr>
                </a:gs>
                <a:gs pos="100000">
                  <a:schemeClr val="tx2">
                    <a:alpha val="31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18" name="Oval 94"/>
            <p:cNvSpPr>
              <a:spLocks noChangeArrowheads="1"/>
            </p:cNvSpPr>
            <p:nvPr/>
          </p:nvSpPr>
          <p:spPr bwMode="gray">
            <a:xfrm>
              <a:off x="4752" y="1200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7176" name="Group 95"/>
          <p:cNvGrpSpPr/>
          <p:nvPr userDrawn="1"/>
        </p:nvGrpSpPr>
        <p:grpSpPr>
          <a:xfrm>
            <a:off x="8861425" y="55563"/>
            <a:ext cx="552450" cy="601662"/>
            <a:chOff x="4992" y="816"/>
            <a:chExt cx="576" cy="576"/>
          </a:xfrm>
        </p:grpSpPr>
        <p:sp>
          <p:nvSpPr>
            <p:cNvPr id="7184" name="Oval 96"/>
            <p:cNvSpPr>
              <a:spLocks noChangeArrowheads="1"/>
            </p:cNvSpPr>
            <p:nvPr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accent1">
                <a:alpha val="52940"/>
              </a:schemeClr>
            </a:solidFill>
            <a:ln w="9525">
              <a:noFill/>
              <a:round/>
            </a:ln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21" name="Oval 97"/>
            <p:cNvSpPr>
              <a:spLocks noChangeArrowheads="1"/>
            </p:cNvSpPr>
            <p:nvPr/>
          </p:nvSpPr>
          <p:spPr bwMode="gray">
            <a:xfrm>
              <a:off x="4992" y="912"/>
              <a:ext cx="480" cy="385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7177" name="Group 98"/>
          <p:cNvGrpSpPr/>
          <p:nvPr userDrawn="1"/>
        </p:nvGrpSpPr>
        <p:grpSpPr>
          <a:xfrm>
            <a:off x="185738" y="833438"/>
            <a:ext cx="652462" cy="776287"/>
            <a:chOff x="4992" y="816"/>
            <a:chExt cx="576" cy="576"/>
          </a:xfrm>
        </p:grpSpPr>
        <p:sp>
          <p:nvSpPr>
            <p:cNvPr id="7182" name="Oval 99"/>
            <p:cNvSpPr>
              <a:spLocks noChangeArrowheads="1"/>
            </p:cNvSpPr>
            <p:nvPr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tx2">
                <a:alpha val="52940"/>
              </a:schemeClr>
            </a:solidFill>
            <a:ln w="9525">
              <a:noFill/>
              <a:round/>
            </a:ln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24" name="Oval 100"/>
            <p:cNvSpPr>
              <a:spLocks noChangeArrowheads="1"/>
            </p:cNvSpPr>
            <p:nvPr/>
          </p:nvSpPr>
          <p:spPr bwMode="gray">
            <a:xfrm>
              <a:off x="4992" y="913"/>
              <a:ext cx="481" cy="38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7178" name="Rectangle 101"/>
          <p:cNvSpPr>
            <a:spLocks noGrp="1"/>
          </p:cNvSpPr>
          <p:nvPr>
            <p:ph type="body" idx="1"/>
          </p:nvPr>
        </p:nvSpPr>
        <p:spPr>
          <a:xfrm>
            <a:off x="496888" y="1862138"/>
            <a:ext cx="8943975" cy="4579937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126" name="Rectangle 10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6888" y="6519863"/>
            <a:ext cx="2319338" cy="3254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21917" tIns="60958" rIns="121917" bIns="60958" numCol="1" anchor="t" anchorCtr="0" compatLnSpc="1"/>
          <a:lstStyle>
            <a:lvl1pPr algn="l" eaLnBrk="1" hangingPunct="1">
              <a:defRPr sz="1900" b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29" name="Rectangle 105"/>
          <p:cNvSpPr>
            <a:spLocks noGrp="1"/>
          </p:cNvSpPr>
          <p:nvPr>
            <p:ph type="title"/>
          </p:nvPr>
        </p:nvSpPr>
        <p:spPr>
          <a:xfrm>
            <a:off x="993775" y="698500"/>
            <a:ext cx="8032750" cy="573088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 anchor="ctr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pic>
        <p:nvPicPr>
          <p:cNvPr id="7181" name="Picture 114" descr="校训"/>
          <p:cNvPicPr>
            <a:picLocks noChangeAspect="1"/>
          </p:cNvPicPr>
          <p:nvPr userDrawn="1"/>
        </p:nvPicPr>
        <p:blipFill>
          <a:blip r:embed="rId16"/>
          <a:srcRect l="6447" r="33937"/>
          <a:stretch>
            <a:fillRect/>
          </a:stretch>
        </p:blipFill>
        <p:spPr>
          <a:xfrm>
            <a:off x="7134225" y="6640513"/>
            <a:ext cx="2817813" cy="371475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5" grpId="0" animBg="1"/>
      <p:bldP spid="1129" grpId="0"/>
    </p:bld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 b="1">
          <a:solidFill>
            <a:schemeClr val="bg1"/>
          </a:solidFill>
          <a:latin typeface="Verdana" panose="020B060403050404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 b="1">
          <a:solidFill>
            <a:schemeClr val="bg1"/>
          </a:solidFill>
          <a:latin typeface="Verdana" panose="020B060403050404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 b="1">
          <a:solidFill>
            <a:schemeClr val="bg1"/>
          </a:solidFill>
          <a:latin typeface="Verdana" panose="020B060403050404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 b="1">
          <a:solidFill>
            <a:schemeClr val="bg1"/>
          </a:solidFill>
          <a:latin typeface="Verdana" panose="020B0604030504040204" pitchFamily="34" charset="0"/>
        </a:defRPr>
      </a:lvl5pPr>
      <a:lvl6pPr marL="609600" algn="l" rtl="0" fontAlgn="base">
        <a:spcBef>
          <a:spcPct val="0"/>
        </a:spcBef>
        <a:spcAft>
          <a:spcPct val="0"/>
        </a:spcAft>
        <a:defRPr sz="4300" b="1">
          <a:solidFill>
            <a:schemeClr val="bg1"/>
          </a:solidFill>
          <a:latin typeface="Verdana" panose="020B0604030504040204" pitchFamily="34" charset="0"/>
        </a:defRPr>
      </a:lvl6pPr>
      <a:lvl7pPr marL="1219200" algn="l" rtl="0" fontAlgn="base">
        <a:spcBef>
          <a:spcPct val="0"/>
        </a:spcBef>
        <a:spcAft>
          <a:spcPct val="0"/>
        </a:spcAft>
        <a:defRPr sz="4300" b="1">
          <a:solidFill>
            <a:schemeClr val="bg1"/>
          </a:solidFill>
          <a:latin typeface="Verdana" panose="020B0604030504040204" pitchFamily="34" charset="0"/>
        </a:defRPr>
      </a:lvl7pPr>
      <a:lvl8pPr marL="1828800" algn="l" rtl="0" fontAlgn="base">
        <a:spcBef>
          <a:spcPct val="0"/>
        </a:spcBef>
        <a:spcAft>
          <a:spcPct val="0"/>
        </a:spcAft>
        <a:defRPr sz="4300" b="1">
          <a:solidFill>
            <a:schemeClr val="bg1"/>
          </a:solidFill>
          <a:latin typeface="Verdana" panose="020B0604030504040204" pitchFamily="34" charset="0"/>
        </a:defRPr>
      </a:lvl8pPr>
      <a:lvl9pPr marL="2438400" algn="l" rtl="0" fontAlgn="base">
        <a:spcBef>
          <a:spcPct val="0"/>
        </a:spcBef>
        <a:spcAft>
          <a:spcPct val="0"/>
        </a:spcAft>
        <a:defRPr sz="4300" b="1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455930" indent="-45593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v"/>
        <a:defRPr sz="3700" b="1">
          <a:solidFill>
            <a:schemeClr val="accent1"/>
          </a:solidFill>
          <a:latin typeface="+mn-lt"/>
          <a:ea typeface="+mn-ea"/>
          <a:cs typeface="+mn-cs"/>
        </a:defRPr>
      </a:lvl1pPr>
      <a:lvl2pPr marL="989330" indent="-37973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3200">
          <a:solidFill>
            <a:schemeClr val="tx1"/>
          </a:solidFill>
          <a:latin typeface="Arial" panose="020B0604020202020204" pitchFamily="34" charset="0"/>
        </a:defRPr>
      </a:lvl2pPr>
      <a:lvl3pPr marL="1522730" indent="-30353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900">
          <a:solidFill>
            <a:schemeClr val="tx1"/>
          </a:solidFill>
          <a:latin typeface="Arial" panose="020B0604020202020204" pitchFamily="34" charset="0"/>
        </a:defRPr>
      </a:lvl3pPr>
      <a:lvl4pPr marL="2132330" indent="-303530" algn="l" rtl="0" eaLnBrk="0" fontAlgn="base" hangingPunct="0">
        <a:spcBef>
          <a:spcPct val="20000"/>
        </a:spcBef>
        <a:spcAft>
          <a:spcPct val="0"/>
        </a:spcAft>
        <a:buChar char="–"/>
        <a:defRPr sz="2700">
          <a:solidFill>
            <a:schemeClr val="tx1"/>
          </a:solidFill>
          <a:latin typeface="Arial" panose="020B0604020202020204" pitchFamily="34" charset="0"/>
        </a:defRPr>
      </a:lvl4pPr>
      <a:lvl5pPr marL="2741930" indent="-303530" algn="l" rtl="0" eaLnBrk="0" fontAlgn="base" hangingPunct="0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Arial" panose="020B0604020202020204" pitchFamily="34" charset="0"/>
        </a:defRPr>
      </a:lvl5pPr>
      <a:lvl6pPr marL="3352800" indent="-304800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Arial" panose="020B0604020202020204" pitchFamily="34" charset="0"/>
        </a:defRPr>
      </a:lvl6pPr>
      <a:lvl7pPr marL="3962400" indent="-304800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Arial" panose="020B0604020202020204" pitchFamily="34" charset="0"/>
        </a:defRPr>
      </a:lvl7pPr>
      <a:lvl8pPr marL="4572000" indent="-304800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Arial" panose="020B0604020202020204" pitchFamily="34" charset="0"/>
        </a:defRPr>
      </a:lvl8pPr>
      <a:lvl9pPr marL="5181600" indent="-304800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Arial" panose="020B0604020202020204" pitchFamily="34" charset="0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0.jpeg"/><Relationship Id="rId1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1.png"/><Relationship Id="rId1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4.jpeg"/><Relationship Id="rId3" Type="http://schemas.openxmlformats.org/officeDocument/2006/relationships/image" Target="../media/image7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7.jpe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39.jpeg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3" Type="http://schemas.openxmlformats.org/officeDocument/2006/relationships/image" Target="../media/image35.jpeg"/><Relationship Id="rId2" Type="http://schemas.openxmlformats.org/officeDocument/2006/relationships/image" Target="../media/image7.jpeg"/><Relationship Id="rId1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7.jpeg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6.jpeg"/><Relationship Id="rId1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7.jpeg"/><Relationship Id="rId1" Type="http://schemas.openxmlformats.org/officeDocument/2006/relationships/image" Target="../media/image7.jpe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3.jpeg"/><Relationship Id="rId1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5.jpeg"/><Relationship Id="rId1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7.jpeg"/><Relationship Id="rId1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png"/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4.jpeg"/><Relationship Id="rId1" Type="http://schemas.openxmlformats.org/officeDocument/2006/relationships/image" Target="../media/image7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image" Target="../media/image78.jpeg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image" Target="../media/image88.png"/><Relationship Id="rId8" Type="http://schemas.openxmlformats.org/officeDocument/2006/relationships/image" Target="../media/image87.png"/><Relationship Id="rId7" Type="http://schemas.openxmlformats.org/officeDocument/2006/relationships/image" Target="../media/image86.png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3" Type="http://schemas.openxmlformats.org/officeDocument/2006/relationships/image" Target="../media/image82.png"/><Relationship Id="rId2" Type="http://schemas.openxmlformats.org/officeDocument/2006/relationships/image" Target="../media/image50.png"/><Relationship Id="rId12" Type="http://schemas.openxmlformats.org/officeDocument/2006/relationships/slideLayout" Target="../slideLayouts/slideLayout13.xml"/><Relationship Id="rId11" Type="http://schemas.openxmlformats.org/officeDocument/2006/relationships/image" Target="../media/image90.png"/><Relationship Id="rId10" Type="http://schemas.openxmlformats.org/officeDocument/2006/relationships/image" Target="../media/image89.png"/><Relationship Id="rId1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image" Target="../media/image9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95.png"/><Relationship Id="rId1" Type="http://schemas.openxmlformats.org/officeDocument/2006/relationships/image" Target="../media/image9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7.jpeg"/><Relationship Id="rId1" Type="http://schemas.openxmlformats.org/officeDocument/2006/relationships/image" Target="../media/image96.jpeg"/></Relationships>
</file>

<file path=ppt/slides/_rels/slide4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1.png"/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image" Target="../media/image9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3.jpeg"/><Relationship Id="rId1" Type="http://schemas.openxmlformats.org/officeDocument/2006/relationships/image" Target="../media/image10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5.jpeg"/><Relationship Id="rId1" Type="http://schemas.openxmlformats.org/officeDocument/2006/relationships/image" Target="../media/image104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7.jpeg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7.jpeg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1919288" y="4860925"/>
            <a:ext cx="3913188" cy="1628775"/>
          </a:xfrm>
          <a:prstGeom prst="rect">
            <a:avLst/>
          </a:prstGeom>
          <a:noFill/>
          <a:ln>
            <a:noFill/>
          </a:ln>
          <a:effectLst/>
        </p:spPr>
        <p:txBody>
          <a:bodyPr lIns="121917" tIns="60958" rIns="121917" bIns="60958">
            <a:spAutoFit/>
          </a:bodyPr>
          <a:lstStyle/>
          <a:p>
            <a:pPr marR="0" algn="ctr" defTabSz="914400" eaLnBrk="1" hangingPunct="1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zh-CN" altLang="en-US" sz="3200" kern="1200" cap="none" spc="0" normalizeH="0" baseline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汇报人：徐理</a:t>
            </a:r>
            <a:endParaRPr kumimoji="0" lang="en-US" altLang="zh-CN" sz="3200" kern="1200" cap="none" spc="0" normalizeH="0" baseline="0" noProof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R="0" algn="ctr" defTabSz="914400" eaLnBrk="1" hangingPunct="1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en-US" altLang="zh-CN" sz="3200" kern="1200" cap="none" spc="0" normalizeH="0" baseline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2017</a:t>
            </a:r>
            <a:r>
              <a:rPr kumimoji="0" lang="zh-CN" altLang="en-US" sz="3200" kern="1200" cap="none" spc="0" normalizeH="0" baseline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年</a:t>
            </a:r>
            <a:r>
              <a:rPr kumimoji="0" lang="en-US" altLang="zh-CN" sz="3200" kern="1200" cap="none" spc="0" normalizeH="0" baseline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12</a:t>
            </a:r>
            <a:r>
              <a:rPr kumimoji="0" lang="zh-CN" altLang="en-US" sz="3200" kern="1200" cap="none" spc="0" normalizeH="0" baseline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月</a:t>
            </a:r>
            <a:endParaRPr kumimoji="0" lang="zh-CN" altLang="en-US" sz="3200" kern="1200" cap="none" spc="0" normalizeH="0" baseline="0" noProof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56080" y="2972435"/>
            <a:ext cx="7105650" cy="859155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marR="0" algn="ctr" defTabSz="914400" eaLnBrk="1" hangingPunct="1">
              <a:buClrTx/>
              <a:buSzTx/>
              <a:buFontTx/>
              <a:buNone/>
              <a:defRPr/>
            </a:pPr>
            <a:r>
              <a:rPr kumimoji="0" lang="zh-CN" altLang="en-US" sz="4800" kern="1200" cap="none" spc="0" normalizeH="0" baseline="0" noProof="0" dirty="0">
                <a:ln w="19050">
                  <a:solidFill>
                    <a:srgbClr val="193583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建筑工程学院工作汇报</a:t>
            </a:r>
            <a:endParaRPr kumimoji="0" lang="zh-CN" altLang="en-US" sz="4800" kern="1200" cap="none" spc="0" normalizeH="0" baseline="0" noProof="0" dirty="0">
              <a:ln w="19050">
                <a:solidFill>
                  <a:srgbClr val="193583">
                    <a:tint val="1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22" name="文本占位符 369665"/>
          <p:cNvSpPr txBox="1"/>
          <p:nvPr/>
        </p:nvSpPr>
        <p:spPr>
          <a:xfrm>
            <a:off x="234950" y="1866900"/>
            <a:ext cx="4949825" cy="698500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/>
          <a:p>
            <a:pPr defTabSz="913130" eaLnBrk="1" hangingPunct="1"/>
            <a:r>
              <a:rPr lang="en-US" altLang="zh-CN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2.2 </a:t>
            </a:r>
            <a:r>
              <a:rPr lang="zh-CN" altLang="en-US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鲁班之家</a:t>
            </a:r>
            <a:endParaRPr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2" name="空心弧 40"/>
          <p:cNvSpPr>
            <a:spLocks noChangeArrowheads="1"/>
          </p:cNvSpPr>
          <p:nvPr/>
        </p:nvSpPr>
        <p:spPr bwMode="auto">
          <a:xfrm rot="5400000">
            <a:off x="-1500187" y="2906713"/>
            <a:ext cx="3068638" cy="3233738"/>
          </a:xfrm>
          <a:custGeom>
            <a:avLst/>
            <a:gdLst>
              <a:gd name="T0" fmla="*/ 387411545 w 21600"/>
              <a:gd name="T1" fmla="*/ 0 h 21600"/>
              <a:gd name="T2" fmla="*/ 4806720 w 21600"/>
              <a:gd name="T3" fmla="*/ 387712366 h 21600"/>
              <a:gd name="T4" fmla="*/ 387411545 w 21600"/>
              <a:gd name="T5" fmla="*/ 9656961 h 21600"/>
              <a:gd name="T6" fmla="*/ 770016179 w 21600"/>
              <a:gd name="T7" fmla="*/ 38771236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69" y="10800"/>
                </a:moveTo>
                <a:cubicBezTo>
                  <a:pt x="269" y="4983"/>
                  <a:pt x="4983" y="269"/>
                  <a:pt x="10800" y="269"/>
                </a:cubicBezTo>
                <a:cubicBezTo>
                  <a:pt x="16616" y="268"/>
                  <a:pt x="21330" y="4983"/>
                  <a:pt x="21331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269" y="10800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39999"/>
            </a:schemeClr>
          </a:solidFill>
          <a:ln>
            <a:noFill/>
          </a:ln>
        </p:spPr>
        <p:txBody>
          <a:bodyPr lIns="68573" tIns="34287" rIns="68573" bIns="34287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23" name="直接连接符 52"/>
          <p:cNvSpPr>
            <a:spLocks noChangeShapeType="1"/>
          </p:cNvSpPr>
          <p:nvPr/>
        </p:nvSpPr>
        <p:spPr bwMode="auto">
          <a:xfrm>
            <a:off x="806450" y="3094038"/>
            <a:ext cx="1897063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24" name="直接连接符 58"/>
          <p:cNvSpPr>
            <a:spLocks noChangeShapeType="1"/>
          </p:cNvSpPr>
          <p:nvPr/>
        </p:nvSpPr>
        <p:spPr bwMode="auto">
          <a:xfrm>
            <a:off x="801688" y="5995988"/>
            <a:ext cx="1781175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81926" name="矩形 71"/>
          <p:cNvSpPr/>
          <p:nvPr/>
        </p:nvSpPr>
        <p:spPr>
          <a:xfrm>
            <a:off x="844550" y="2713038"/>
            <a:ext cx="1062038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鲁班之思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1927" name="矩形 75"/>
          <p:cNvSpPr/>
          <p:nvPr/>
        </p:nvSpPr>
        <p:spPr>
          <a:xfrm>
            <a:off x="1604963" y="3386138"/>
            <a:ext cx="1266825" cy="407987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sz="2200" dirty="0">
                <a:solidFill>
                  <a:srgbClr val="0066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鲁班之家</a:t>
            </a:r>
            <a:endParaRPr lang="zh-CN" altLang="en-US" sz="2200" dirty="0">
              <a:solidFill>
                <a:srgbClr val="0066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1928" name="矩形 77"/>
          <p:cNvSpPr/>
          <p:nvPr/>
        </p:nvSpPr>
        <p:spPr>
          <a:xfrm>
            <a:off x="1831975" y="4297363"/>
            <a:ext cx="1062038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鲁班之论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81929" name="组合 134"/>
          <p:cNvGrpSpPr/>
          <p:nvPr/>
        </p:nvGrpSpPr>
        <p:grpSpPr>
          <a:xfrm>
            <a:off x="-1449387" y="3275013"/>
            <a:ext cx="2630487" cy="2497137"/>
            <a:chOff x="-112105" y="2839261"/>
            <a:chExt cx="2497422" cy="2497422"/>
          </a:xfrm>
        </p:grpSpPr>
        <p:grpSp>
          <p:nvGrpSpPr>
            <p:cNvPr id="3" name="组合 38"/>
            <p:cNvGrpSpPr/>
            <p:nvPr/>
          </p:nvGrpSpPr>
          <p:grpSpPr>
            <a:xfrm>
              <a:off x="-112105" y="2839261"/>
              <a:ext cx="2497422" cy="2497422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38" name="同心圆 13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139" name="椭圆 138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37" name="椭圆 81"/>
            <p:cNvSpPr>
              <a:spLocks noChangeArrowheads="1"/>
            </p:cNvSpPr>
            <p:nvPr/>
          </p:nvSpPr>
          <p:spPr bwMode="auto">
            <a:xfrm>
              <a:off x="75318" y="3038785"/>
              <a:ext cx="2104717" cy="2104715"/>
            </a:xfrm>
            <a:prstGeom prst="ellipse">
              <a:avLst/>
            </a:prstGeom>
            <a:blipFill dpi="0" rotWithShape="1">
              <a:blip r:embed="rId1" cstate="print"/>
              <a:srcRect/>
              <a:stretch>
                <a:fillRect/>
              </a:stretch>
            </a:blip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140" name="椭圆 139"/>
          <p:cNvSpPr/>
          <p:nvPr/>
        </p:nvSpPr>
        <p:spPr>
          <a:xfrm>
            <a:off x="508000" y="2963863"/>
            <a:ext cx="363538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41" name="椭圆 140"/>
          <p:cNvSpPr/>
          <p:nvPr/>
        </p:nvSpPr>
        <p:spPr>
          <a:xfrm>
            <a:off x="1276350" y="3663950"/>
            <a:ext cx="365125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42" name="椭圆 141"/>
          <p:cNvSpPr/>
          <p:nvPr/>
        </p:nvSpPr>
        <p:spPr>
          <a:xfrm>
            <a:off x="1217613" y="5165725"/>
            <a:ext cx="365125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43" name="椭圆 142"/>
          <p:cNvSpPr/>
          <p:nvPr/>
        </p:nvSpPr>
        <p:spPr>
          <a:xfrm>
            <a:off x="390525" y="5810250"/>
            <a:ext cx="363538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81934" name="矩形 73"/>
          <p:cNvSpPr/>
          <p:nvPr/>
        </p:nvSpPr>
        <p:spPr>
          <a:xfrm>
            <a:off x="1073150" y="5675313"/>
            <a:ext cx="1062038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鲁班之星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67" name="直接连接符 62"/>
          <p:cNvCxnSpPr>
            <a:cxnSpLocks noChangeShapeType="1"/>
          </p:cNvCxnSpPr>
          <p:nvPr/>
        </p:nvCxnSpPr>
        <p:spPr bwMode="auto">
          <a:xfrm>
            <a:off x="1833563" y="4638675"/>
            <a:ext cx="1593850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</p:cxnSp>
      <p:sp>
        <p:nvSpPr>
          <p:cNvPr id="168" name="椭圆 167"/>
          <p:cNvSpPr/>
          <p:nvPr/>
        </p:nvSpPr>
        <p:spPr>
          <a:xfrm>
            <a:off x="1458913" y="4443413"/>
            <a:ext cx="365125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70" name="直接连接符 66"/>
          <p:cNvSpPr>
            <a:spLocks noChangeShapeType="1"/>
          </p:cNvSpPr>
          <p:nvPr/>
        </p:nvSpPr>
        <p:spPr bwMode="auto">
          <a:xfrm>
            <a:off x="1641475" y="3794125"/>
            <a:ext cx="1252538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2" name="直接连接符 66"/>
          <p:cNvSpPr>
            <a:spLocks noChangeShapeType="1"/>
          </p:cNvSpPr>
          <p:nvPr/>
        </p:nvSpPr>
        <p:spPr bwMode="auto">
          <a:xfrm>
            <a:off x="1592263" y="5376863"/>
            <a:ext cx="1517650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81939" name="矩形 73"/>
          <p:cNvSpPr/>
          <p:nvPr/>
        </p:nvSpPr>
        <p:spPr>
          <a:xfrm>
            <a:off x="1604963" y="5018088"/>
            <a:ext cx="1062037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鲁班之行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1940" name="矩形 64"/>
          <p:cNvSpPr/>
          <p:nvPr/>
        </p:nvSpPr>
        <p:spPr>
          <a:xfrm>
            <a:off x="4464050" y="5497513"/>
            <a:ext cx="4365625" cy="51593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p>
            <a:pPr algn="ctr" eaLnBrk="1" hangingPunct="1">
              <a:lnSpc>
                <a:spcPct val="150000"/>
              </a:lnSpc>
            </a:pPr>
            <a:r>
              <a:rPr lang="zh-CN" altLang="en-US" dirty="0">
                <a:latin typeface="Arial" panose="020B0604020202020204" pitchFamily="34" charset="0"/>
              </a:rPr>
              <a:t>鲁班文化墙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81941" name="Rectangle 43"/>
          <p:cNvSpPr/>
          <p:nvPr/>
        </p:nvSpPr>
        <p:spPr>
          <a:xfrm>
            <a:off x="792163" y="755650"/>
            <a:ext cx="5307012" cy="852488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 anchor="ctr"/>
          <a:p>
            <a:pPr eaLnBrk="1" hangingPunct="1"/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鲁班文化育人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1942" name="Picture 29" descr="C:\Users\Administrator\Documents\Tencent Files\408362241\FileRecv\MobileFile\（定稿)建工学院文化墙鲁班文化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563" y="1908175"/>
            <a:ext cx="6797675" cy="35147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 dir="l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2946" name="文本占位符 369665"/>
          <p:cNvSpPr txBox="1"/>
          <p:nvPr/>
        </p:nvSpPr>
        <p:spPr>
          <a:xfrm>
            <a:off x="266700" y="1785938"/>
            <a:ext cx="4949825" cy="698500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/>
          <a:p>
            <a:pPr defTabSz="913130" eaLnBrk="1" hangingPunct="1"/>
            <a:r>
              <a:rPr lang="en-US" altLang="zh-CN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2.2 </a:t>
            </a:r>
            <a:r>
              <a:rPr lang="zh-CN" altLang="en-US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鲁班之家</a:t>
            </a:r>
            <a:endParaRPr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2" name="空心弧 40"/>
          <p:cNvSpPr>
            <a:spLocks noChangeArrowheads="1"/>
          </p:cNvSpPr>
          <p:nvPr/>
        </p:nvSpPr>
        <p:spPr bwMode="auto">
          <a:xfrm rot="5400000">
            <a:off x="-1501775" y="2781300"/>
            <a:ext cx="3068638" cy="3233738"/>
          </a:xfrm>
          <a:custGeom>
            <a:avLst/>
            <a:gdLst>
              <a:gd name="T0" fmla="*/ 387411545 w 21600"/>
              <a:gd name="T1" fmla="*/ 0 h 21600"/>
              <a:gd name="T2" fmla="*/ 4806720 w 21600"/>
              <a:gd name="T3" fmla="*/ 387712366 h 21600"/>
              <a:gd name="T4" fmla="*/ 387411545 w 21600"/>
              <a:gd name="T5" fmla="*/ 9656961 h 21600"/>
              <a:gd name="T6" fmla="*/ 770016179 w 21600"/>
              <a:gd name="T7" fmla="*/ 38771236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69" y="10800"/>
                </a:moveTo>
                <a:cubicBezTo>
                  <a:pt x="269" y="4983"/>
                  <a:pt x="4983" y="269"/>
                  <a:pt x="10800" y="269"/>
                </a:cubicBezTo>
                <a:cubicBezTo>
                  <a:pt x="16616" y="268"/>
                  <a:pt x="21330" y="4983"/>
                  <a:pt x="21331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269" y="10800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39999"/>
            </a:schemeClr>
          </a:solidFill>
          <a:ln>
            <a:noFill/>
          </a:ln>
        </p:spPr>
        <p:txBody>
          <a:bodyPr lIns="68573" tIns="34287" rIns="68573" bIns="34287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23" name="直接连接符 52"/>
          <p:cNvSpPr>
            <a:spLocks noChangeShapeType="1"/>
          </p:cNvSpPr>
          <p:nvPr/>
        </p:nvSpPr>
        <p:spPr bwMode="auto">
          <a:xfrm>
            <a:off x="908050" y="2968625"/>
            <a:ext cx="1897063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24" name="直接连接符 58"/>
          <p:cNvSpPr>
            <a:spLocks noChangeShapeType="1"/>
          </p:cNvSpPr>
          <p:nvPr/>
        </p:nvSpPr>
        <p:spPr bwMode="auto">
          <a:xfrm>
            <a:off x="903288" y="5870575"/>
            <a:ext cx="1781175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82950" name="矩形 71"/>
          <p:cNvSpPr/>
          <p:nvPr/>
        </p:nvSpPr>
        <p:spPr>
          <a:xfrm>
            <a:off x="946150" y="2587625"/>
            <a:ext cx="1062038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鲁班之思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2951" name="矩形 75"/>
          <p:cNvSpPr/>
          <p:nvPr/>
        </p:nvSpPr>
        <p:spPr>
          <a:xfrm>
            <a:off x="1706563" y="3260725"/>
            <a:ext cx="1266825" cy="406400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sz="2200" dirty="0">
                <a:solidFill>
                  <a:srgbClr val="0066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鲁班之家</a:t>
            </a:r>
            <a:endParaRPr lang="zh-CN" altLang="en-US" sz="2200" dirty="0">
              <a:solidFill>
                <a:srgbClr val="0066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2952" name="矩形 77"/>
          <p:cNvSpPr/>
          <p:nvPr/>
        </p:nvSpPr>
        <p:spPr>
          <a:xfrm>
            <a:off x="1933575" y="4171950"/>
            <a:ext cx="1062038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鲁班之论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82953" name="组合 134"/>
          <p:cNvGrpSpPr/>
          <p:nvPr/>
        </p:nvGrpSpPr>
        <p:grpSpPr>
          <a:xfrm>
            <a:off x="-1347787" y="3149600"/>
            <a:ext cx="2630487" cy="2497138"/>
            <a:chOff x="-112105" y="2839261"/>
            <a:chExt cx="2497422" cy="2497422"/>
          </a:xfrm>
        </p:grpSpPr>
        <p:grpSp>
          <p:nvGrpSpPr>
            <p:cNvPr id="3" name="组合 38"/>
            <p:cNvGrpSpPr/>
            <p:nvPr/>
          </p:nvGrpSpPr>
          <p:grpSpPr>
            <a:xfrm>
              <a:off x="-112105" y="2839261"/>
              <a:ext cx="2497422" cy="2497422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38" name="同心圆 13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139" name="椭圆 138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37" name="椭圆 81"/>
            <p:cNvSpPr>
              <a:spLocks noChangeArrowheads="1"/>
            </p:cNvSpPr>
            <p:nvPr/>
          </p:nvSpPr>
          <p:spPr bwMode="auto">
            <a:xfrm>
              <a:off x="75318" y="3038785"/>
              <a:ext cx="2104717" cy="2104715"/>
            </a:xfrm>
            <a:prstGeom prst="ellipse">
              <a:avLst/>
            </a:prstGeom>
            <a:blipFill dpi="0" rotWithShape="1">
              <a:blip r:embed="rId1" cstate="print"/>
              <a:srcRect/>
              <a:stretch>
                <a:fillRect/>
              </a:stretch>
            </a:blip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140" name="椭圆 139"/>
          <p:cNvSpPr/>
          <p:nvPr/>
        </p:nvSpPr>
        <p:spPr>
          <a:xfrm>
            <a:off x="609600" y="2838450"/>
            <a:ext cx="363538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41" name="椭圆 140"/>
          <p:cNvSpPr/>
          <p:nvPr/>
        </p:nvSpPr>
        <p:spPr>
          <a:xfrm>
            <a:off x="1377950" y="3538538"/>
            <a:ext cx="365125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42" name="椭圆 141"/>
          <p:cNvSpPr/>
          <p:nvPr/>
        </p:nvSpPr>
        <p:spPr>
          <a:xfrm>
            <a:off x="1319213" y="5040313"/>
            <a:ext cx="365125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43" name="椭圆 142"/>
          <p:cNvSpPr/>
          <p:nvPr/>
        </p:nvSpPr>
        <p:spPr>
          <a:xfrm>
            <a:off x="492125" y="5684838"/>
            <a:ext cx="363538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82958" name="矩形 73"/>
          <p:cNvSpPr/>
          <p:nvPr/>
        </p:nvSpPr>
        <p:spPr>
          <a:xfrm>
            <a:off x="1174750" y="5549900"/>
            <a:ext cx="1062038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鲁班之星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67" name="直接连接符 62"/>
          <p:cNvCxnSpPr>
            <a:cxnSpLocks noChangeShapeType="1"/>
          </p:cNvCxnSpPr>
          <p:nvPr/>
        </p:nvCxnSpPr>
        <p:spPr bwMode="auto">
          <a:xfrm>
            <a:off x="1935163" y="4513263"/>
            <a:ext cx="1593850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</p:cxnSp>
      <p:sp>
        <p:nvSpPr>
          <p:cNvPr id="168" name="椭圆 167"/>
          <p:cNvSpPr/>
          <p:nvPr/>
        </p:nvSpPr>
        <p:spPr>
          <a:xfrm>
            <a:off x="1560513" y="4318000"/>
            <a:ext cx="365125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70" name="直接连接符 66"/>
          <p:cNvSpPr>
            <a:spLocks noChangeShapeType="1"/>
          </p:cNvSpPr>
          <p:nvPr/>
        </p:nvSpPr>
        <p:spPr bwMode="auto">
          <a:xfrm>
            <a:off x="1743075" y="3668713"/>
            <a:ext cx="1252538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2" name="直接连接符 66"/>
          <p:cNvSpPr>
            <a:spLocks noChangeShapeType="1"/>
          </p:cNvSpPr>
          <p:nvPr/>
        </p:nvSpPr>
        <p:spPr bwMode="auto">
          <a:xfrm>
            <a:off x="1693863" y="5251450"/>
            <a:ext cx="1517650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82963" name="矩形 73"/>
          <p:cNvSpPr/>
          <p:nvPr/>
        </p:nvSpPr>
        <p:spPr>
          <a:xfrm>
            <a:off x="1706563" y="4892675"/>
            <a:ext cx="1062037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鲁班之行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2964" name="Rectangle 43"/>
          <p:cNvSpPr/>
          <p:nvPr/>
        </p:nvSpPr>
        <p:spPr>
          <a:xfrm>
            <a:off x="792163" y="755650"/>
            <a:ext cx="5307012" cy="852488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 anchor="ctr"/>
          <a:p>
            <a:pPr eaLnBrk="1" hangingPunct="1"/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鲁班文化育人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2965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275" y="1358900"/>
            <a:ext cx="4959350" cy="4902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2966" name="矩形 63"/>
          <p:cNvSpPr/>
          <p:nvPr/>
        </p:nvSpPr>
        <p:spPr>
          <a:xfrm>
            <a:off x="4521200" y="6061075"/>
            <a:ext cx="4365625" cy="45561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p>
            <a:pPr algn="ctr" eaLnBrk="1" hangingPunct="1">
              <a:lnSpc>
                <a:spcPct val="150000"/>
              </a:lnSpc>
            </a:pPr>
            <a:r>
              <a:rPr lang="zh-CN" altLang="en-US" dirty="0">
                <a:latin typeface="Arial" panose="020B0604020202020204" pitchFamily="34" charset="0"/>
              </a:rPr>
              <a:t>荣誉文化墙</a:t>
            </a:r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ll dir="l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3040" name="Picture 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16475" y="1836738"/>
            <a:ext cx="3343275" cy="2214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38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7338" y="4052888"/>
            <a:ext cx="2959100" cy="20145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3972" name="文本占位符 369665"/>
          <p:cNvSpPr txBox="1"/>
          <p:nvPr/>
        </p:nvSpPr>
        <p:spPr>
          <a:xfrm>
            <a:off x="266700" y="1857375"/>
            <a:ext cx="4949825" cy="698500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/>
          <a:p>
            <a:pPr defTabSz="913130" eaLnBrk="1" hangingPunct="1"/>
            <a:r>
              <a:rPr lang="en-US" altLang="zh-CN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2.3 </a:t>
            </a:r>
            <a:r>
              <a:rPr lang="zh-CN" altLang="en-US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鲁班之论</a:t>
            </a:r>
            <a:endParaRPr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2" name="空心弧 40"/>
          <p:cNvSpPr>
            <a:spLocks noChangeArrowheads="1"/>
          </p:cNvSpPr>
          <p:nvPr/>
        </p:nvSpPr>
        <p:spPr bwMode="auto">
          <a:xfrm rot="5400000">
            <a:off x="-1543050" y="2822575"/>
            <a:ext cx="3068638" cy="3233738"/>
          </a:xfrm>
          <a:custGeom>
            <a:avLst/>
            <a:gdLst>
              <a:gd name="T0" fmla="*/ 387411545 w 21600"/>
              <a:gd name="T1" fmla="*/ 0 h 21600"/>
              <a:gd name="T2" fmla="*/ 4806720 w 21600"/>
              <a:gd name="T3" fmla="*/ 387712366 h 21600"/>
              <a:gd name="T4" fmla="*/ 387411545 w 21600"/>
              <a:gd name="T5" fmla="*/ 9656961 h 21600"/>
              <a:gd name="T6" fmla="*/ 770016179 w 21600"/>
              <a:gd name="T7" fmla="*/ 38771236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69" y="10800"/>
                </a:moveTo>
                <a:cubicBezTo>
                  <a:pt x="269" y="4983"/>
                  <a:pt x="4983" y="269"/>
                  <a:pt x="10800" y="269"/>
                </a:cubicBezTo>
                <a:cubicBezTo>
                  <a:pt x="16616" y="268"/>
                  <a:pt x="21330" y="4983"/>
                  <a:pt x="21331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269" y="10800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39999"/>
            </a:schemeClr>
          </a:solidFill>
          <a:ln>
            <a:noFill/>
          </a:ln>
        </p:spPr>
        <p:txBody>
          <a:bodyPr lIns="68573" tIns="34287" rIns="68573" bIns="34287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23" name="直接连接符 52"/>
          <p:cNvSpPr>
            <a:spLocks noChangeShapeType="1"/>
          </p:cNvSpPr>
          <p:nvPr/>
        </p:nvSpPr>
        <p:spPr bwMode="auto">
          <a:xfrm>
            <a:off x="908050" y="3009900"/>
            <a:ext cx="1897063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24" name="直接连接符 58"/>
          <p:cNvSpPr>
            <a:spLocks noChangeShapeType="1"/>
          </p:cNvSpPr>
          <p:nvPr/>
        </p:nvSpPr>
        <p:spPr bwMode="auto">
          <a:xfrm>
            <a:off x="903288" y="5911850"/>
            <a:ext cx="1781175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26" name="直接连接符 66"/>
          <p:cNvSpPr>
            <a:spLocks noChangeShapeType="1"/>
          </p:cNvSpPr>
          <p:nvPr/>
        </p:nvSpPr>
        <p:spPr bwMode="auto">
          <a:xfrm>
            <a:off x="1693863" y="5292725"/>
            <a:ext cx="1593850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27" name="矩形 71"/>
          <p:cNvSpPr/>
          <p:nvPr/>
        </p:nvSpPr>
        <p:spPr>
          <a:xfrm>
            <a:off x="946150" y="2628900"/>
            <a:ext cx="1062038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鲁班之思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9" name="矩形 73"/>
          <p:cNvSpPr/>
          <p:nvPr/>
        </p:nvSpPr>
        <p:spPr>
          <a:xfrm>
            <a:off x="1781175" y="4933950"/>
            <a:ext cx="1062038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鲁班之行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1" name="矩形 75"/>
          <p:cNvSpPr/>
          <p:nvPr/>
        </p:nvSpPr>
        <p:spPr>
          <a:xfrm>
            <a:off x="1706563" y="3362325"/>
            <a:ext cx="1062037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鲁班之家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" name="矩形 77"/>
          <p:cNvSpPr/>
          <p:nvPr/>
        </p:nvSpPr>
        <p:spPr>
          <a:xfrm>
            <a:off x="1933575" y="4141788"/>
            <a:ext cx="1266825" cy="407987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sz="2200" dirty="0">
                <a:solidFill>
                  <a:srgbClr val="0066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鲁班之论</a:t>
            </a:r>
            <a:endParaRPr lang="zh-CN" altLang="en-US" sz="2200" dirty="0">
              <a:solidFill>
                <a:srgbClr val="0066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" name="组合 134"/>
          <p:cNvGrpSpPr/>
          <p:nvPr/>
        </p:nvGrpSpPr>
        <p:grpSpPr>
          <a:xfrm>
            <a:off x="-1347787" y="3190875"/>
            <a:ext cx="2630487" cy="2497138"/>
            <a:chOff x="-112105" y="2839261"/>
            <a:chExt cx="2497422" cy="2497422"/>
          </a:xfrm>
        </p:grpSpPr>
        <p:grpSp>
          <p:nvGrpSpPr>
            <p:cNvPr id="3" name="组合 38"/>
            <p:cNvGrpSpPr/>
            <p:nvPr/>
          </p:nvGrpSpPr>
          <p:grpSpPr>
            <a:xfrm>
              <a:off x="-112105" y="2839261"/>
              <a:ext cx="2497422" cy="2497422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38" name="同心圆 13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139" name="椭圆 138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37" name="椭圆 81"/>
            <p:cNvSpPr>
              <a:spLocks noChangeArrowheads="1"/>
            </p:cNvSpPr>
            <p:nvPr/>
          </p:nvSpPr>
          <p:spPr bwMode="auto">
            <a:xfrm>
              <a:off x="75318" y="3038785"/>
              <a:ext cx="2104717" cy="2104715"/>
            </a:xfrm>
            <a:prstGeom prst="ellipse">
              <a:avLst/>
            </a:prstGeom>
            <a:blipFill dpi="0" rotWithShape="1">
              <a:blip r:embed="rId3" cstate="print"/>
              <a:srcRect/>
              <a:stretch>
                <a:fillRect/>
              </a:stretch>
            </a:blip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140" name="椭圆 139"/>
          <p:cNvSpPr/>
          <p:nvPr/>
        </p:nvSpPr>
        <p:spPr>
          <a:xfrm>
            <a:off x="609600" y="2879725"/>
            <a:ext cx="363538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41" name="椭圆 140"/>
          <p:cNvSpPr/>
          <p:nvPr/>
        </p:nvSpPr>
        <p:spPr>
          <a:xfrm>
            <a:off x="1377950" y="3579813"/>
            <a:ext cx="365125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42" name="椭圆 141"/>
          <p:cNvSpPr/>
          <p:nvPr/>
        </p:nvSpPr>
        <p:spPr>
          <a:xfrm>
            <a:off x="1319213" y="5081588"/>
            <a:ext cx="365125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43" name="椭圆 142"/>
          <p:cNvSpPr/>
          <p:nvPr/>
        </p:nvSpPr>
        <p:spPr>
          <a:xfrm>
            <a:off x="492125" y="5738813"/>
            <a:ext cx="363538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66" name="矩形 73"/>
          <p:cNvSpPr/>
          <p:nvPr/>
        </p:nvSpPr>
        <p:spPr>
          <a:xfrm>
            <a:off x="1174750" y="5591175"/>
            <a:ext cx="1062038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鲁班之星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67" name="直接连接符 62"/>
          <p:cNvCxnSpPr>
            <a:cxnSpLocks noChangeShapeType="1"/>
          </p:cNvCxnSpPr>
          <p:nvPr/>
        </p:nvCxnSpPr>
        <p:spPr bwMode="auto">
          <a:xfrm>
            <a:off x="1935163" y="4554538"/>
            <a:ext cx="1593850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</p:cxnSp>
      <p:sp>
        <p:nvSpPr>
          <p:cNvPr id="168" name="椭圆 167"/>
          <p:cNvSpPr/>
          <p:nvPr/>
        </p:nvSpPr>
        <p:spPr>
          <a:xfrm>
            <a:off x="1560513" y="4359275"/>
            <a:ext cx="365125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70" name="直接连接符 66"/>
          <p:cNvSpPr>
            <a:spLocks noChangeShapeType="1"/>
          </p:cNvSpPr>
          <p:nvPr/>
        </p:nvSpPr>
        <p:spPr bwMode="auto">
          <a:xfrm>
            <a:off x="1743075" y="3709988"/>
            <a:ext cx="1252538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3029" name="矩形 51"/>
          <p:cNvSpPr/>
          <p:nvPr/>
        </p:nvSpPr>
        <p:spPr>
          <a:xfrm>
            <a:off x="5878513" y="3762375"/>
            <a:ext cx="1441450" cy="3079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>
            <a:spAutoFit/>
          </a:bodyPr>
          <a:p>
            <a:pPr algn="r" eaLnBrk="1" hangingPunct="1"/>
            <a:r>
              <a:rPr lang="zh-CN" altLang="en-US" sz="1400" dirty="0">
                <a:latin typeface="Arial" panose="020B0604020202020204" pitchFamily="34" charset="0"/>
              </a:rPr>
              <a:t>教学工作座谈会</a:t>
            </a:r>
            <a:endParaRPr lang="zh-CN" altLang="en-US" sz="1400" dirty="0">
              <a:latin typeface="Arial" panose="020B0604020202020204" pitchFamily="34" charset="0"/>
            </a:endParaRPr>
          </a:p>
        </p:txBody>
      </p:sp>
      <p:pic>
        <p:nvPicPr>
          <p:cNvPr id="45089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1225" y="4051300"/>
            <a:ext cx="3192463" cy="2016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30" name="矩形 52"/>
          <p:cNvSpPr/>
          <p:nvPr/>
        </p:nvSpPr>
        <p:spPr>
          <a:xfrm>
            <a:off x="5878513" y="5778500"/>
            <a:ext cx="1682750" cy="31273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1400" dirty="0">
                <a:latin typeface="Arial" panose="020B0604020202020204" pitchFamily="34" charset="0"/>
              </a:rPr>
              <a:t>校友回母校交流</a:t>
            </a:r>
            <a:endParaRPr lang="zh-CN" altLang="en-US" sz="1400" dirty="0">
              <a:latin typeface="Arial" panose="020B0604020202020204" pitchFamily="34" charset="0"/>
            </a:endParaRPr>
          </a:p>
        </p:txBody>
      </p:sp>
      <p:sp>
        <p:nvSpPr>
          <p:cNvPr id="83993" name="Rectangle 43"/>
          <p:cNvSpPr/>
          <p:nvPr/>
        </p:nvSpPr>
        <p:spPr>
          <a:xfrm>
            <a:off x="792163" y="755650"/>
            <a:ext cx="5307012" cy="852488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 anchor="ctr"/>
          <a:p>
            <a:pPr eaLnBrk="1" hangingPunct="1"/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鲁班文化育人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43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43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45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43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43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/>
      <p:bldP spid="129" grpId="0"/>
      <p:bldP spid="131" grpId="0"/>
      <p:bldP spid="133" grpId="0"/>
      <p:bldP spid="140" grpId="0" animBg="1"/>
      <p:bldP spid="141" grpId="0" animBg="1"/>
      <p:bldP spid="142" grpId="0" animBg="1"/>
      <p:bldP spid="143" grpId="0" animBg="1"/>
      <p:bldP spid="166" grpId="0"/>
      <p:bldP spid="168" grpId="0" animBg="1"/>
      <p:bldP spid="43029" grpId="0" animBg="1"/>
      <p:bldP spid="430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4994" name="文本占位符 369665"/>
          <p:cNvSpPr txBox="1"/>
          <p:nvPr/>
        </p:nvSpPr>
        <p:spPr>
          <a:xfrm>
            <a:off x="266700" y="1857375"/>
            <a:ext cx="4949825" cy="698500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/>
          <a:p>
            <a:pPr defTabSz="913130" eaLnBrk="1" hangingPunct="1"/>
            <a:r>
              <a:rPr lang="en-US" altLang="zh-CN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2.3 </a:t>
            </a:r>
            <a:r>
              <a:rPr lang="zh-CN" altLang="en-US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鲁班之论</a:t>
            </a:r>
            <a:endParaRPr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2" name="空心弧 40"/>
          <p:cNvSpPr>
            <a:spLocks noChangeArrowheads="1"/>
          </p:cNvSpPr>
          <p:nvPr/>
        </p:nvSpPr>
        <p:spPr bwMode="auto">
          <a:xfrm rot="5400000">
            <a:off x="-1501775" y="2822575"/>
            <a:ext cx="3068638" cy="3233738"/>
          </a:xfrm>
          <a:custGeom>
            <a:avLst/>
            <a:gdLst>
              <a:gd name="T0" fmla="*/ 387411545 w 21600"/>
              <a:gd name="T1" fmla="*/ 0 h 21600"/>
              <a:gd name="T2" fmla="*/ 4806720 w 21600"/>
              <a:gd name="T3" fmla="*/ 387712366 h 21600"/>
              <a:gd name="T4" fmla="*/ 387411545 w 21600"/>
              <a:gd name="T5" fmla="*/ 9656961 h 21600"/>
              <a:gd name="T6" fmla="*/ 770016179 w 21600"/>
              <a:gd name="T7" fmla="*/ 38771236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69" y="10800"/>
                </a:moveTo>
                <a:cubicBezTo>
                  <a:pt x="269" y="4983"/>
                  <a:pt x="4983" y="269"/>
                  <a:pt x="10800" y="269"/>
                </a:cubicBezTo>
                <a:cubicBezTo>
                  <a:pt x="16616" y="268"/>
                  <a:pt x="21330" y="4983"/>
                  <a:pt x="21331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269" y="10800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39999"/>
            </a:schemeClr>
          </a:solidFill>
          <a:ln>
            <a:noFill/>
          </a:ln>
        </p:spPr>
        <p:txBody>
          <a:bodyPr lIns="68573" tIns="34287" rIns="68573" bIns="34287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23" name="直接连接符 52"/>
          <p:cNvSpPr>
            <a:spLocks noChangeShapeType="1"/>
          </p:cNvSpPr>
          <p:nvPr/>
        </p:nvSpPr>
        <p:spPr bwMode="auto">
          <a:xfrm>
            <a:off x="908050" y="3009900"/>
            <a:ext cx="1897063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24" name="直接连接符 58"/>
          <p:cNvSpPr>
            <a:spLocks noChangeShapeType="1"/>
          </p:cNvSpPr>
          <p:nvPr/>
        </p:nvSpPr>
        <p:spPr bwMode="auto">
          <a:xfrm>
            <a:off x="903288" y="5911850"/>
            <a:ext cx="1781175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26" name="直接连接符 66"/>
          <p:cNvSpPr>
            <a:spLocks noChangeShapeType="1"/>
          </p:cNvSpPr>
          <p:nvPr/>
        </p:nvSpPr>
        <p:spPr bwMode="auto">
          <a:xfrm>
            <a:off x="1693863" y="5292725"/>
            <a:ext cx="1593850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84999" name="矩形 71"/>
          <p:cNvSpPr/>
          <p:nvPr/>
        </p:nvSpPr>
        <p:spPr>
          <a:xfrm>
            <a:off x="946150" y="2628900"/>
            <a:ext cx="1062038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鲁班之思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5000" name="矩形 73"/>
          <p:cNvSpPr/>
          <p:nvPr/>
        </p:nvSpPr>
        <p:spPr>
          <a:xfrm>
            <a:off x="1781175" y="4933950"/>
            <a:ext cx="1062038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鲁班之行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5001" name="矩形 75"/>
          <p:cNvSpPr/>
          <p:nvPr/>
        </p:nvSpPr>
        <p:spPr>
          <a:xfrm>
            <a:off x="1706563" y="3362325"/>
            <a:ext cx="1062037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鲁班之家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5002" name="矩形 77"/>
          <p:cNvSpPr/>
          <p:nvPr/>
        </p:nvSpPr>
        <p:spPr>
          <a:xfrm>
            <a:off x="1933575" y="4141788"/>
            <a:ext cx="1266825" cy="407987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sz="2200" dirty="0">
                <a:solidFill>
                  <a:srgbClr val="0066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鲁班之论</a:t>
            </a:r>
            <a:endParaRPr lang="zh-CN" altLang="en-US" sz="2200" dirty="0">
              <a:solidFill>
                <a:srgbClr val="0066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85003" name="组合 134"/>
          <p:cNvGrpSpPr/>
          <p:nvPr/>
        </p:nvGrpSpPr>
        <p:grpSpPr>
          <a:xfrm>
            <a:off x="-1347787" y="3190875"/>
            <a:ext cx="2630487" cy="2497138"/>
            <a:chOff x="-112105" y="2839261"/>
            <a:chExt cx="2497422" cy="2497422"/>
          </a:xfrm>
        </p:grpSpPr>
        <p:grpSp>
          <p:nvGrpSpPr>
            <p:cNvPr id="3" name="组合 38"/>
            <p:cNvGrpSpPr/>
            <p:nvPr/>
          </p:nvGrpSpPr>
          <p:grpSpPr>
            <a:xfrm>
              <a:off x="-112105" y="2839261"/>
              <a:ext cx="2497422" cy="2497422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38" name="同心圆 13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139" name="椭圆 138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37" name="椭圆 81"/>
            <p:cNvSpPr>
              <a:spLocks noChangeArrowheads="1"/>
            </p:cNvSpPr>
            <p:nvPr/>
          </p:nvSpPr>
          <p:spPr bwMode="auto">
            <a:xfrm>
              <a:off x="75318" y="3038785"/>
              <a:ext cx="2104717" cy="2104715"/>
            </a:xfrm>
            <a:prstGeom prst="ellipse">
              <a:avLst/>
            </a:prstGeom>
            <a:blipFill dpi="0" rotWithShape="1">
              <a:blip r:embed="rId1" cstate="print"/>
              <a:srcRect/>
              <a:stretch>
                <a:fillRect/>
              </a:stretch>
            </a:blip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140" name="椭圆 139"/>
          <p:cNvSpPr/>
          <p:nvPr/>
        </p:nvSpPr>
        <p:spPr>
          <a:xfrm>
            <a:off x="609600" y="2879725"/>
            <a:ext cx="363538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41" name="椭圆 140"/>
          <p:cNvSpPr/>
          <p:nvPr/>
        </p:nvSpPr>
        <p:spPr>
          <a:xfrm>
            <a:off x="1377950" y="3579813"/>
            <a:ext cx="365125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42" name="椭圆 141"/>
          <p:cNvSpPr/>
          <p:nvPr/>
        </p:nvSpPr>
        <p:spPr>
          <a:xfrm>
            <a:off x="1319213" y="5081588"/>
            <a:ext cx="365125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43" name="椭圆 142"/>
          <p:cNvSpPr/>
          <p:nvPr/>
        </p:nvSpPr>
        <p:spPr>
          <a:xfrm>
            <a:off x="492125" y="5738813"/>
            <a:ext cx="363538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85008" name="矩形 73"/>
          <p:cNvSpPr/>
          <p:nvPr/>
        </p:nvSpPr>
        <p:spPr>
          <a:xfrm>
            <a:off x="1174750" y="5591175"/>
            <a:ext cx="1062038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鲁班之星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67" name="直接连接符 62"/>
          <p:cNvCxnSpPr>
            <a:cxnSpLocks noChangeShapeType="1"/>
          </p:cNvCxnSpPr>
          <p:nvPr/>
        </p:nvCxnSpPr>
        <p:spPr bwMode="auto">
          <a:xfrm>
            <a:off x="1935163" y="4554538"/>
            <a:ext cx="1593850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</p:cxnSp>
      <p:sp>
        <p:nvSpPr>
          <p:cNvPr id="168" name="椭圆 167"/>
          <p:cNvSpPr/>
          <p:nvPr/>
        </p:nvSpPr>
        <p:spPr>
          <a:xfrm>
            <a:off x="1560513" y="4359275"/>
            <a:ext cx="365125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70" name="直接连接符 66"/>
          <p:cNvSpPr>
            <a:spLocks noChangeShapeType="1"/>
          </p:cNvSpPr>
          <p:nvPr/>
        </p:nvSpPr>
        <p:spPr bwMode="auto">
          <a:xfrm>
            <a:off x="1743075" y="3709988"/>
            <a:ext cx="1252538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9728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113" y="1763713"/>
            <a:ext cx="3338512" cy="23574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" name="矩形 45"/>
          <p:cNvSpPr/>
          <p:nvPr/>
        </p:nvSpPr>
        <p:spPr>
          <a:xfrm>
            <a:off x="3313113" y="4200525"/>
            <a:ext cx="3338512" cy="5016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p>
            <a:pPr algn="ctr" eaLnBrk="1" hangingPunct="1"/>
            <a:r>
              <a:rPr lang="zh-CN" altLang="en-US" sz="1300" dirty="0">
                <a:latin typeface="Arial" panose="020B0604020202020204" pitchFamily="34" charset="0"/>
              </a:rPr>
              <a:t>宁波大学郑荣跃讲座</a:t>
            </a:r>
            <a:endParaRPr lang="en-US" altLang="zh-CN" sz="1300" dirty="0">
              <a:latin typeface="Arial" panose="020B0604020202020204" pitchFamily="34" charset="0"/>
            </a:endParaRPr>
          </a:p>
          <a:p>
            <a:pPr algn="ctr" eaLnBrk="1" hangingPunct="1"/>
            <a:r>
              <a:rPr lang="en-US" altLang="zh-CN" sz="1300" dirty="0">
                <a:latin typeface="Arial" panose="020B0604020202020204" pitchFamily="34" charset="0"/>
              </a:rPr>
              <a:t>——</a:t>
            </a:r>
            <a:r>
              <a:rPr lang="zh-CN" altLang="en-US" sz="1300" dirty="0">
                <a:latin typeface="Arial" panose="020B0604020202020204" pitchFamily="34" charset="0"/>
              </a:rPr>
              <a:t>土木工程行业发展动向与专业建设</a:t>
            </a:r>
            <a:endParaRPr lang="zh-CN" altLang="en-US" sz="1300" dirty="0">
              <a:latin typeface="Arial" panose="020B0604020202020204" pitchFamily="34" charset="0"/>
            </a:endParaRPr>
          </a:p>
        </p:txBody>
      </p:sp>
      <p:pic>
        <p:nvPicPr>
          <p:cNvPr id="9728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5088" y="1763713"/>
            <a:ext cx="2947987" cy="4229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" name="矩形 45"/>
          <p:cNvSpPr/>
          <p:nvPr/>
        </p:nvSpPr>
        <p:spPr>
          <a:xfrm>
            <a:off x="3744913" y="5857875"/>
            <a:ext cx="3224212" cy="2984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p>
            <a:pPr algn="ctr" eaLnBrk="1" hangingPunct="1"/>
            <a:r>
              <a:rPr lang="zh-CN" altLang="en-US" sz="1300" dirty="0">
                <a:latin typeface="Arial" panose="020B0604020202020204" pitchFamily="34" charset="0"/>
              </a:rPr>
              <a:t>安阳师范学院肖建清讲座</a:t>
            </a:r>
            <a:endParaRPr lang="en-US" altLang="zh-CN" sz="1300" dirty="0">
              <a:latin typeface="Arial" panose="020B0604020202020204" pitchFamily="34" charset="0"/>
            </a:endParaRPr>
          </a:p>
        </p:txBody>
      </p:sp>
      <p:sp>
        <p:nvSpPr>
          <p:cNvPr id="85016" name="Rectangle 43"/>
          <p:cNvSpPr/>
          <p:nvPr/>
        </p:nvSpPr>
        <p:spPr>
          <a:xfrm>
            <a:off x="792163" y="755650"/>
            <a:ext cx="5307012" cy="852488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 anchor="ctr"/>
          <a:p>
            <a:pPr eaLnBrk="1" hangingPunct="1"/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鲁班文化育人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7069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8900" y="1763713"/>
            <a:ext cx="1800225" cy="45323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矩形 45"/>
          <p:cNvSpPr/>
          <p:nvPr/>
        </p:nvSpPr>
        <p:spPr>
          <a:xfrm>
            <a:off x="4897438" y="6218238"/>
            <a:ext cx="2305050" cy="2984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p>
            <a:pPr algn="ctr" eaLnBrk="1" hangingPunct="1"/>
            <a:r>
              <a:rPr lang="zh-CN" altLang="en-US" sz="1300" dirty="0">
                <a:latin typeface="Arial" panose="020B0604020202020204" pitchFamily="34" charset="0"/>
              </a:rPr>
              <a:t>装配式建筑技术系列讲座</a:t>
            </a:r>
            <a:endParaRPr lang="en-US" altLang="zh-CN" sz="1300" dirty="0">
              <a:latin typeface="Arial" panose="020B0604020202020204" pitchFamily="34" charset="0"/>
            </a:endParaRPr>
          </a:p>
        </p:txBody>
      </p:sp>
      <p:sp>
        <p:nvSpPr>
          <p:cNvPr id="31" name="矩形 45"/>
          <p:cNvSpPr/>
          <p:nvPr/>
        </p:nvSpPr>
        <p:spPr>
          <a:xfrm>
            <a:off x="6850063" y="6218238"/>
            <a:ext cx="2016125" cy="2921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p>
            <a:pPr algn="ctr" eaLnBrk="1" hangingPunct="1"/>
            <a:r>
              <a:rPr lang="zh-CN" altLang="en-US" sz="1300" dirty="0">
                <a:latin typeface="Arial" panose="020B0604020202020204" pitchFamily="34" charset="0"/>
              </a:rPr>
              <a:t>工程造价管理方法论讲座</a:t>
            </a:r>
            <a:endParaRPr lang="en-US" altLang="zh-CN" sz="1300" dirty="0">
              <a:latin typeface="Arial" panose="020B0604020202020204" pitchFamily="34" charset="0"/>
            </a:endParaRPr>
          </a:p>
        </p:txBody>
      </p:sp>
      <p:pic>
        <p:nvPicPr>
          <p:cNvPr id="86047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1763" y="1692275"/>
            <a:ext cx="2457450" cy="4559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6049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2700" y="1763713"/>
            <a:ext cx="2305050" cy="4502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" name="矩形 45"/>
          <p:cNvSpPr/>
          <p:nvPr/>
        </p:nvSpPr>
        <p:spPr>
          <a:xfrm>
            <a:off x="7848600" y="6224588"/>
            <a:ext cx="2016125" cy="2921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p>
            <a:pPr algn="ctr" eaLnBrk="1" hangingPunct="1"/>
            <a:r>
              <a:rPr lang="zh-CN" altLang="en-US" sz="1300" dirty="0">
                <a:latin typeface="Arial" panose="020B0604020202020204" pitchFamily="34" charset="0"/>
              </a:rPr>
              <a:t>无网格方法研究讲座</a:t>
            </a:r>
            <a:endParaRPr lang="en-US" altLang="zh-CN" sz="13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7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7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86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6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  <p:bldP spid="30" grpId="0" animBg="1"/>
      <p:bldP spid="31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9973" name="Picture 3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00413" y="4068763"/>
            <a:ext cx="3338512" cy="2232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72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7338" y="4068763"/>
            <a:ext cx="3300412" cy="2232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413" y="1790700"/>
            <a:ext cx="3451225" cy="2278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3186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7338" y="1800225"/>
            <a:ext cx="3300412" cy="2268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" name="空心弧 40"/>
          <p:cNvSpPr>
            <a:spLocks noChangeArrowheads="1"/>
          </p:cNvSpPr>
          <p:nvPr/>
        </p:nvSpPr>
        <p:spPr bwMode="auto">
          <a:xfrm rot="5400000">
            <a:off x="-1397000" y="2820988"/>
            <a:ext cx="3068638" cy="3233738"/>
          </a:xfrm>
          <a:custGeom>
            <a:avLst/>
            <a:gdLst>
              <a:gd name="T0" fmla="*/ 387411545 w 21600"/>
              <a:gd name="T1" fmla="*/ 0 h 21600"/>
              <a:gd name="T2" fmla="*/ 4806720 w 21600"/>
              <a:gd name="T3" fmla="*/ 387712366 h 21600"/>
              <a:gd name="T4" fmla="*/ 387411545 w 21600"/>
              <a:gd name="T5" fmla="*/ 9656961 h 21600"/>
              <a:gd name="T6" fmla="*/ 770016179 w 21600"/>
              <a:gd name="T7" fmla="*/ 38771236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69" y="10800"/>
                </a:moveTo>
                <a:cubicBezTo>
                  <a:pt x="269" y="4983"/>
                  <a:pt x="4983" y="269"/>
                  <a:pt x="10800" y="269"/>
                </a:cubicBezTo>
                <a:cubicBezTo>
                  <a:pt x="16616" y="268"/>
                  <a:pt x="21330" y="4983"/>
                  <a:pt x="21331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269" y="10800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39999"/>
            </a:schemeClr>
          </a:solidFill>
          <a:ln>
            <a:noFill/>
          </a:ln>
        </p:spPr>
        <p:txBody>
          <a:bodyPr lIns="68573" tIns="34287" rIns="68573" bIns="34287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23" name="直接连接符 52"/>
          <p:cNvSpPr>
            <a:spLocks noChangeShapeType="1"/>
          </p:cNvSpPr>
          <p:nvPr/>
        </p:nvSpPr>
        <p:spPr bwMode="auto">
          <a:xfrm>
            <a:off x="909638" y="3008313"/>
            <a:ext cx="1897063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24" name="直接连接符 58"/>
          <p:cNvSpPr>
            <a:spLocks noChangeShapeType="1"/>
          </p:cNvSpPr>
          <p:nvPr/>
        </p:nvSpPr>
        <p:spPr bwMode="auto">
          <a:xfrm>
            <a:off x="904875" y="5910263"/>
            <a:ext cx="1781175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86025" name="矩形 71"/>
          <p:cNvSpPr/>
          <p:nvPr/>
        </p:nvSpPr>
        <p:spPr>
          <a:xfrm>
            <a:off x="947738" y="2627313"/>
            <a:ext cx="1062037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鲁班之思</a:t>
            </a:r>
            <a:endParaRPr lang="zh-CN" altLang="en-US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6026" name="矩形 75"/>
          <p:cNvSpPr/>
          <p:nvPr/>
        </p:nvSpPr>
        <p:spPr>
          <a:xfrm>
            <a:off x="1708150" y="3375025"/>
            <a:ext cx="1062038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鲁班之家</a:t>
            </a:r>
            <a:endParaRPr lang="zh-CN" altLang="en-US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6027" name="矩形 77"/>
          <p:cNvSpPr/>
          <p:nvPr/>
        </p:nvSpPr>
        <p:spPr>
          <a:xfrm>
            <a:off x="1935163" y="4211638"/>
            <a:ext cx="1062037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鲁班之论</a:t>
            </a:r>
            <a:endParaRPr lang="zh-CN" altLang="en-US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86028" name="组合 134"/>
          <p:cNvGrpSpPr/>
          <p:nvPr/>
        </p:nvGrpSpPr>
        <p:grpSpPr>
          <a:xfrm>
            <a:off x="-1346200" y="3189288"/>
            <a:ext cx="2630488" cy="2497137"/>
            <a:chOff x="-112105" y="2839261"/>
            <a:chExt cx="2497422" cy="2497422"/>
          </a:xfrm>
        </p:grpSpPr>
        <p:grpSp>
          <p:nvGrpSpPr>
            <p:cNvPr id="3" name="组合 38"/>
            <p:cNvGrpSpPr/>
            <p:nvPr/>
          </p:nvGrpSpPr>
          <p:grpSpPr>
            <a:xfrm>
              <a:off x="-112105" y="2839261"/>
              <a:ext cx="2497422" cy="2497422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38" name="同心圆 13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139" name="椭圆 138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37" name="椭圆 81"/>
            <p:cNvSpPr>
              <a:spLocks noChangeArrowheads="1"/>
            </p:cNvSpPr>
            <p:nvPr/>
          </p:nvSpPr>
          <p:spPr bwMode="auto">
            <a:xfrm>
              <a:off x="75318" y="3038785"/>
              <a:ext cx="2104717" cy="2104715"/>
            </a:xfrm>
            <a:prstGeom prst="ellipse">
              <a:avLst/>
            </a:prstGeom>
            <a:blipFill dpi="0" rotWithShape="1">
              <a:blip r:embed="rId5" cstate="print"/>
              <a:srcRect/>
              <a:stretch>
                <a:fillRect/>
              </a:stretch>
            </a:blip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140" name="椭圆 139"/>
          <p:cNvSpPr/>
          <p:nvPr/>
        </p:nvSpPr>
        <p:spPr>
          <a:xfrm>
            <a:off x="611188" y="2878138"/>
            <a:ext cx="363538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41" name="椭圆 140"/>
          <p:cNvSpPr/>
          <p:nvPr/>
        </p:nvSpPr>
        <p:spPr>
          <a:xfrm>
            <a:off x="1379538" y="3578225"/>
            <a:ext cx="365125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42" name="椭圆 141"/>
          <p:cNvSpPr/>
          <p:nvPr/>
        </p:nvSpPr>
        <p:spPr>
          <a:xfrm>
            <a:off x="1320800" y="5080000"/>
            <a:ext cx="365125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43" name="椭圆 142"/>
          <p:cNvSpPr/>
          <p:nvPr/>
        </p:nvSpPr>
        <p:spPr>
          <a:xfrm>
            <a:off x="493713" y="5737225"/>
            <a:ext cx="363538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86033" name="矩形 73"/>
          <p:cNvSpPr/>
          <p:nvPr/>
        </p:nvSpPr>
        <p:spPr>
          <a:xfrm>
            <a:off x="1176338" y="5589588"/>
            <a:ext cx="1062037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鲁班之星</a:t>
            </a:r>
            <a:endParaRPr lang="zh-CN" altLang="en-US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67" name="直接连接符 62"/>
          <p:cNvCxnSpPr>
            <a:cxnSpLocks noChangeShapeType="1"/>
          </p:cNvCxnSpPr>
          <p:nvPr/>
        </p:nvCxnSpPr>
        <p:spPr bwMode="auto">
          <a:xfrm>
            <a:off x="1936750" y="4552950"/>
            <a:ext cx="1593850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</p:cxnSp>
      <p:sp>
        <p:nvSpPr>
          <p:cNvPr id="168" name="椭圆 167"/>
          <p:cNvSpPr/>
          <p:nvPr/>
        </p:nvSpPr>
        <p:spPr>
          <a:xfrm>
            <a:off x="1562100" y="4357688"/>
            <a:ext cx="365125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70" name="直接连接符 66"/>
          <p:cNvSpPr>
            <a:spLocks noChangeShapeType="1"/>
          </p:cNvSpPr>
          <p:nvPr/>
        </p:nvSpPr>
        <p:spPr bwMode="auto">
          <a:xfrm>
            <a:off x="1744663" y="3708400"/>
            <a:ext cx="1174750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86037" name="文本占位符 369665"/>
          <p:cNvSpPr txBox="1"/>
          <p:nvPr/>
        </p:nvSpPr>
        <p:spPr>
          <a:xfrm>
            <a:off x="266700" y="1763713"/>
            <a:ext cx="4949825" cy="698500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/>
          <a:p>
            <a:pPr defTabSz="913130" eaLnBrk="1" hangingPunct="1"/>
            <a:r>
              <a:rPr lang="en-US" altLang="zh-CN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2.4 </a:t>
            </a:r>
            <a:r>
              <a:rPr lang="zh-CN" altLang="en-US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鲁班之行</a:t>
            </a:r>
            <a:endParaRPr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3130" eaLnBrk="1" hangingPunct="1"/>
            <a:endParaRPr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直接连接符 66"/>
          <p:cNvSpPr>
            <a:spLocks noChangeShapeType="1"/>
          </p:cNvSpPr>
          <p:nvPr/>
        </p:nvSpPr>
        <p:spPr bwMode="auto">
          <a:xfrm>
            <a:off x="1695450" y="5291138"/>
            <a:ext cx="1517650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86039" name="矩形 73"/>
          <p:cNvSpPr/>
          <p:nvPr/>
        </p:nvSpPr>
        <p:spPr>
          <a:xfrm>
            <a:off x="1708150" y="4932363"/>
            <a:ext cx="1266825" cy="407987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sz="2200" dirty="0">
                <a:solidFill>
                  <a:srgbClr val="0066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鲁班之行</a:t>
            </a:r>
            <a:endParaRPr lang="zh-CN" altLang="en-US" sz="2200" dirty="0">
              <a:solidFill>
                <a:srgbClr val="0066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" name="矩形 40"/>
          <p:cNvSpPr/>
          <p:nvPr/>
        </p:nvSpPr>
        <p:spPr>
          <a:xfrm>
            <a:off x="4816475" y="3833813"/>
            <a:ext cx="1746250" cy="5334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督导组资料检查</a:t>
            </a:r>
            <a:endParaRPr lang="en-US" altLang="zh-CN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/>
            <a:endParaRPr lang="zh-CN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6" name="矩形 43"/>
          <p:cNvSpPr/>
          <p:nvPr/>
        </p:nvSpPr>
        <p:spPr>
          <a:xfrm>
            <a:off x="6713538" y="3833813"/>
            <a:ext cx="2276475" cy="31273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    督导组听青年教师授课</a:t>
            </a:r>
            <a:endParaRPr lang="zh-CN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8937" name="矩形 44"/>
          <p:cNvSpPr/>
          <p:nvPr/>
        </p:nvSpPr>
        <p:spPr>
          <a:xfrm>
            <a:off x="6865938" y="4141788"/>
            <a:ext cx="2124075" cy="31273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 督导组日常不定期听课</a:t>
            </a:r>
            <a:endParaRPr lang="zh-CN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8938" name="矩形 45"/>
          <p:cNvSpPr/>
          <p:nvPr/>
        </p:nvSpPr>
        <p:spPr>
          <a:xfrm>
            <a:off x="4816475" y="4141788"/>
            <a:ext cx="1517650" cy="31273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p>
            <a:pPr algn="r" eaLnBrk="1" hangingPunct="1"/>
            <a:r>
              <a:rPr lang="zh-CN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信息员座谈会</a:t>
            </a:r>
            <a:endParaRPr lang="zh-CN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86044" name="组合 43"/>
          <p:cNvGrpSpPr/>
          <p:nvPr/>
        </p:nvGrpSpPr>
        <p:grpSpPr>
          <a:xfrm>
            <a:off x="6257925" y="3781425"/>
            <a:ext cx="769938" cy="720725"/>
            <a:chOff x="5940598" y="3707890"/>
            <a:chExt cx="730075" cy="720714"/>
          </a:xfrm>
        </p:grpSpPr>
        <p:grpSp>
          <p:nvGrpSpPr>
            <p:cNvPr id="86046" name="组合 41"/>
            <p:cNvGrpSpPr/>
            <p:nvPr/>
          </p:nvGrpSpPr>
          <p:grpSpPr>
            <a:xfrm>
              <a:off x="5940598" y="3707890"/>
              <a:ext cx="730075" cy="720714"/>
              <a:chOff x="3815003" y="3085517"/>
              <a:chExt cx="2237026" cy="2237048"/>
            </a:xfrm>
          </p:grpSpPr>
          <p:sp>
            <p:nvSpPr>
              <p:cNvPr id="40" name="椭圆 39"/>
              <p:cNvSpPr/>
              <p:nvPr/>
            </p:nvSpPr>
            <p:spPr>
              <a:xfrm>
                <a:off x="3994889" y="3272759"/>
                <a:ext cx="1868029" cy="1867493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1" name="椭圆 4"/>
              <p:cNvSpPr/>
              <p:nvPr/>
            </p:nvSpPr>
            <p:spPr>
              <a:xfrm>
                <a:off x="3815003" y="3085517"/>
                <a:ext cx="2237026" cy="2237048"/>
              </a:xfrm>
              <a:custGeom>
                <a:avLst/>
                <a:gdLst/>
                <a:ahLst/>
                <a:cxnLst/>
                <a:rect l="l" t="t" r="r" b="b"/>
                <a:pathLst>
                  <a:path w="2473262" h="2473262">
                    <a:moveTo>
                      <a:pt x="1236631" y="235688"/>
                    </a:moveTo>
                    <a:cubicBezTo>
                      <a:pt x="683825" y="235688"/>
                      <a:pt x="235688" y="683825"/>
                      <a:pt x="235688" y="1236631"/>
                    </a:cubicBezTo>
                    <a:cubicBezTo>
                      <a:pt x="235688" y="1789437"/>
                      <a:pt x="683825" y="2237574"/>
                      <a:pt x="1236631" y="2237574"/>
                    </a:cubicBezTo>
                    <a:cubicBezTo>
                      <a:pt x="1789437" y="2237574"/>
                      <a:pt x="2237574" y="1789437"/>
                      <a:pt x="2237574" y="1236631"/>
                    </a:cubicBezTo>
                    <a:cubicBezTo>
                      <a:pt x="2237574" y="683825"/>
                      <a:pt x="1789437" y="235688"/>
                      <a:pt x="1236631" y="235688"/>
                    </a:cubicBezTo>
                    <a:close/>
                    <a:moveTo>
                      <a:pt x="1236631" y="0"/>
                    </a:moveTo>
                    <a:cubicBezTo>
                      <a:pt x="1919603" y="0"/>
                      <a:pt x="2473262" y="553659"/>
                      <a:pt x="2473262" y="1236631"/>
                    </a:cubicBezTo>
                    <a:cubicBezTo>
                      <a:pt x="2473262" y="1919603"/>
                      <a:pt x="1919603" y="2473262"/>
                      <a:pt x="1236631" y="2473262"/>
                    </a:cubicBezTo>
                    <a:cubicBezTo>
                      <a:pt x="553659" y="2473262"/>
                      <a:pt x="0" y="1919603"/>
                      <a:pt x="0" y="1236631"/>
                    </a:cubicBezTo>
                    <a:cubicBezTo>
                      <a:pt x="0" y="553659"/>
                      <a:pt x="553659" y="0"/>
                      <a:pt x="1236631" y="0"/>
                    </a:cubicBez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42" name="Rectangle 11"/>
            <p:cNvSpPr>
              <a:spLocks noChangeArrowheads="1"/>
            </p:cNvSpPr>
            <p:nvPr/>
          </p:nvSpPr>
          <p:spPr bwMode="gray">
            <a:xfrm>
              <a:off x="5961672" y="3887275"/>
              <a:ext cx="698463" cy="469893"/>
            </a:xfrm>
            <a:prstGeom prst="rect">
              <a:avLst/>
            </a:prstGeom>
            <a:noFill/>
            <a:ln>
              <a:noFill/>
            </a:ln>
          </p:spPr>
          <p:txBody>
            <a:bodyPr lIns="91419" tIns="45709" rIns="91419" bIns="45709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教学督导工作</a:t>
              </a:r>
              <a:endPara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86045" name="Rectangle 43"/>
          <p:cNvSpPr/>
          <p:nvPr/>
        </p:nvSpPr>
        <p:spPr>
          <a:xfrm>
            <a:off x="792163" y="755650"/>
            <a:ext cx="5307012" cy="852488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 anchor="ctr"/>
          <a:p>
            <a:pPr eaLnBrk="1" hangingPunct="1"/>
            <a:r>
              <a:rPr lang="en-US" altLang="zh-CN" sz="3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zh-CN" altLang="en-US" sz="3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鲁班文化育人</a:t>
            </a:r>
            <a:endParaRPr lang="zh-CN" altLang="en-US" sz="32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9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9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8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8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8937" grpId="0" animBg="1"/>
      <p:bldP spid="389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4034" name="Picture 33" descr="2 第八届建筑模型设计大赛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21013" y="1476375"/>
            <a:ext cx="3027362" cy="1800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7043" name="文本占位符 369665"/>
          <p:cNvSpPr txBox="1"/>
          <p:nvPr/>
        </p:nvSpPr>
        <p:spPr>
          <a:xfrm>
            <a:off x="266700" y="1836738"/>
            <a:ext cx="4949825" cy="698500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/>
          <a:p>
            <a:pPr defTabSz="913130" eaLnBrk="1" hangingPunct="1"/>
            <a:r>
              <a:rPr lang="en-US" altLang="zh-CN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2.4 </a:t>
            </a:r>
            <a:r>
              <a:rPr lang="zh-CN" altLang="en-US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鲁班之行</a:t>
            </a:r>
            <a:endParaRPr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3130" eaLnBrk="1" hangingPunct="1"/>
            <a:endParaRPr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2" name="空心弧 40"/>
          <p:cNvSpPr>
            <a:spLocks noChangeArrowheads="1"/>
          </p:cNvSpPr>
          <p:nvPr/>
        </p:nvSpPr>
        <p:spPr bwMode="auto">
          <a:xfrm rot="5400000">
            <a:off x="-1371600" y="2894013"/>
            <a:ext cx="3068638" cy="3233738"/>
          </a:xfrm>
          <a:custGeom>
            <a:avLst/>
            <a:gdLst>
              <a:gd name="T0" fmla="*/ 387411545 w 21600"/>
              <a:gd name="T1" fmla="*/ 0 h 21600"/>
              <a:gd name="T2" fmla="*/ 4806720 w 21600"/>
              <a:gd name="T3" fmla="*/ 387712366 h 21600"/>
              <a:gd name="T4" fmla="*/ 387411545 w 21600"/>
              <a:gd name="T5" fmla="*/ 9656961 h 21600"/>
              <a:gd name="T6" fmla="*/ 770016179 w 21600"/>
              <a:gd name="T7" fmla="*/ 38771236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69" y="10800"/>
                </a:moveTo>
                <a:cubicBezTo>
                  <a:pt x="269" y="4983"/>
                  <a:pt x="4983" y="269"/>
                  <a:pt x="10800" y="269"/>
                </a:cubicBezTo>
                <a:cubicBezTo>
                  <a:pt x="16616" y="268"/>
                  <a:pt x="21330" y="4983"/>
                  <a:pt x="21331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269" y="10800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39999"/>
            </a:schemeClr>
          </a:solidFill>
          <a:ln>
            <a:noFill/>
          </a:ln>
        </p:spPr>
        <p:txBody>
          <a:bodyPr lIns="68573" tIns="34287" rIns="68573" bIns="34287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23" name="直接连接符 52"/>
          <p:cNvSpPr>
            <a:spLocks noChangeShapeType="1"/>
          </p:cNvSpPr>
          <p:nvPr/>
        </p:nvSpPr>
        <p:spPr bwMode="auto">
          <a:xfrm>
            <a:off x="935038" y="3081338"/>
            <a:ext cx="1897063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24" name="直接连接符 58"/>
          <p:cNvSpPr>
            <a:spLocks noChangeShapeType="1"/>
          </p:cNvSpPr>
          <p:nvPr/>
        </p:nvSpPr>
        <p:spPr bwMode="auto">
          <a:xfrm>
            <a:off x="930275" y="5983288"/>
            <a:ext cx="1781175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26" name="直接连接符 66"/>
          <p:cNvSpPr>
            <a:spLocks noChangeShapeType="1"/>
          </p:cNvSpPr>
          <p:nvPr/>
        </p:nvSpPr>
        <p:spPr bwMode="auto">
          <a:xfrm>
            <a:off x="1720850" y="5364163"/>
            <a:ext cx="1858963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27" name="矩形 71"/>
          <p:cNvSpPr/>
          <p:nvPr/>
        </p:nvSpPr>
        <p:spPr>
          <a:xfrm>
            <a:off x="973138" y="2700338"/>
            <a:ext cx="1062037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鲁班之思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9" name="矩形 73"/>
          <p:cNvSpPr/>
          <p:nvPr/>
        </p:nvSpPr>
        <p:spPr>
          <a:xfrm>
            <a:off x="1808163" y="4957763"/>
            <a:ext cx="1266825" cy="407987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sz="2200" dirty="0">
                <a:solidFill>
                  <a:srgbClr val="0066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鲁班之行</a:t>
            </a:r>
            <a:endParaRPr lang="zh-CN" altLang="en-US" sz="2200" dirty="0">
              <a:solidFill>
                <a:srgbClr val="0066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1" name="矩形 75"/>
          <p:cNvSpPr/>
          <p:nvPr/>
        </p:nvSpPr>
        <p:spPr>
          <a:xfrm>
            <a:off x="1733550" y="3433763"/>
            <a:ext cx="1062038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鲁班之家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" name="矩形 77"/>
          <p:cNvSpPr/>
          <p:nvPr/>
        </p:nvSpPr>
        <p:spPr>
          <a:xfrm>
            <a:off x="1960563" y="4213225"/>
            <a:ext cx="1062037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鲁班之论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" name="组合 134"/>
          <p:cNvGrpSpPr/>
          <p:nvPr/>
        </p:nvGrpSpPr>
        <p:grpSpPr>
          <a:xfrm>
            <a:off x="-1320800" y="3262313"/>
            <a:ext cx="2630488" cy="2497137"/>
            <a:chOff x="-112105" y="2839261"/>
            <a:chExt cx="2497422" cy="2497422"/>
          </a:xfrm>
        </p:grpSpPr>
        <p:grpSp>
          <p:nvGrpSpPr>
            <p:cNvPr id="3" name="组合 38"/>
            <p:cNvGrpSpPr/>
            <p:nvPr/>
          </p:nvGrpSpPr>
          <p:grpSpPr>
            <a:xfrm>
              <a:off x="-112105" y="2839261"/>
              <a:ext cx="2497422" cy="2497422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38" name="同心圆 13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139" name="椭圆 138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37" name="椭圆 81"/>
            <p:cNvSpPr>
              <a:spLocks noChangeArrowheads="1"/>
            </p:cNvSpPr>
            <p:nvPr/>
          </p:nvSpPr>
          <p:spPr bwMode="auto">
            <a:xfrm>
              <a:off x="75318" y="3038785"/>
              <a:ext cx="2104717" cy="2104715"/>
            </a:xfrm>
            <a:prstGeom prst="ellipse">
              <a:avLst/>
            </a:prstGeom>
            <a:blipFill dpi="0" rotWithShape="1">
              <a:blip r:embed="rId2" cstate="print"/>
              <a:srcRect/>
              <a:stretch>
                <a:fillRect/>
              </a:stretch>
            </a:blip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140" name="椭圆 139"/>
          <p:cNvSpPr/>
          <p:nvPr/>
        </p:nvSpPr>
        <p:spPr>
          <a:xfrm>
            <a:off x="636588" y="2951163"/>
            <a:ext cx="363538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41" name="椭圆 140"/>
          <p:cNvSpPr/>
          <p:nvPr/>
        </p:nvSpPr>
        <p:spPr>
          <a:xfrm>
            <a:off x="1404938" y="3651250"/>
            <a:ext cx="365125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42" name="椭圆 141"/>
          <p:cNvSpPr/>
          <p:nvPr/>
        </p:nvSpPr>
        <p:spPr>
          <a:xfrm>
            <a:off x="1346200" y="5153025"/>
            <a:ext cx="365125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43" name="椭圆 142"/>
          <p:cNvSpPr/>
          <p:nvPr/>
        </p:nvSpPr>
        <p:spPr>
          <a:xfrm>
            <a:off x="519113" y="5810250"/>
            <a:ext cx="363538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66" name="矩形 73"/>
          <p:cNvSpPr/>
          <p:nvPr/>
        </p:nvSpPr>
        <p:spPr>
          <a:xfrm>
            <a:off x="1201738" y="5662613"/>
            <a:ext cx="1062037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鲁班之星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67" name="直接连接符 62"/>
          <p:cNvCxnSpPr>
            <a:cxnSpLocks noChangeShapeType="1"/>
          </p:cNvCxnSpPr>
          <p:nvPr/>
        </p:nvCxnSpPr>
        <p:spPr bwMode="auto">
          <a:xfrm>
            <a:off x="1962150" y="4625975"/>
            <a:ext cx="1782763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</p:cxnSp>
      <p:sp>
        <p:nvSpPr>
          <p:cNvPr id="168" name="椭圆 167"/>
          <p:cNvSpPr/>
          <p:nvPr/>
        </p:nvSpPr>
        <p:spPr>
          <a:xfrm>
            <a:off x="1587500" y="4430713"/>
            <a:ext cx="365125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70" name="直接连接符 66"/>
          <p:cNvSpPr>
            <a:spLocks noChangeShapeType="1"/>
          </p:cNvSpPr>
          <p:nvPr/>
        </p:nvSpPr>
        <p:spPr bwMode="auto">
          <a:xfrm>
            <a:off x="1770063" y="3781425"/>
            <a:ext cx="1252538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0985" name="矩形 32"/>
          <p:cNvSpPr/>
          <p:nvPr/>
        </p:nvSpPr>
        <p:spPr>
          <a:xfrm>
            <a:off x="2825750" y="3276600"/>
            <a:ext cx="2719388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/>
            <a:r>
              <a:rPr lang="zh-CN" altLang="zh-CN" sz="1600" dirty="0">
                <a:latin typeface="宋体" panose="02010600030101010101" pitchFamily="2" charset="-122"/>
                <a:cs typeface="Times New Roman" panose="02020603050405020304" pitchFamily="18" charset="0"/>
              </a:rPr>
              <a:t>鲁班科技文化</a:t>
            </a:r>
            <a:endParaRPr lang="en-US" altLang="zh-CN" sz="1600" dirty="0">
              <a:latin typeface="宋体" panose="02010600030101010101" pitchFamily="2" charset="-122"/>
              <a:cs typeface="Times New Roman" panose="02020603050405020304" pitchFamily="18" charset="0"/>
            </a:endParaRPr>
          </a:p>
          <a:p>
            <a:pPr algn="ctr" eaLnBrk="1" hangingPunct="1"/>
            <a:r>
              <a:rPr lang="zh-CN" altLang="zh-CN" sz="1600" dirty="0">
                <a:latin typeface="宋体" panose="02010600030101010101" pitchFamily="2" charset="-122"/>
                <a:cs typeface="Times New Roman" panose="02020603050405020304" pitchFamily="18" charset="0"/>
              </a:rPr>
              <a:t>之建模大赛</a:t>
            </a:r>
            <a:endParaRPr lang="zh-CN" altLang="en-US" sz="1600" dirty="0">
              <a:latin typeface="宋体" panose="02010600030101010101" pitchFamily="2" charset="-122"/>
              <a:ea typeface="Times New Roman" panose="02020603050405020304" pitchFamily="18" charset="0"/>
            </a:endParaRPr>
          </a:p>
        </p:txBody>
      </p:sp>
      <p:pic>
        <p:nvPicPr>
          <p:cNvPr id="44055" name="图片 88" descr="风筝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813" y="1476375"/>
            <a:ext cx="2871787" cy="1800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88" name="矩形 35"/>
          <p:cNvSpPr>
            <a:spLocks noChangeArrowheads="1"/>
          </p:cNvSpPr>
          <p:nvPr/>
        </p:nvSpPr>
        <p:spPr bwMode="auto">
          <a:xfrm>
            <a:off x="4957763" y="3317875"/>
            <a:ext cx="2735263" cy="5857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/>
              </a:rPr>
              <a:t>鲁班创意风筝文化节</a:t>
            </a:r>
            <a:endParaRPr kumimoji="0" lang="en-US" altLang="zh-CN" sz="1600" b="1" i="0" u="none" strike="noStrike" kern="1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Times New Roman" panose="0202060305040502030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/>
              </a:rPr>
              <a:t>活动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7064" name="Rectangle 43"/>
          <p:cNvSpPr/>
          <p:nvPr/>
        </p:nvSpPr>
        <p:spPr>
          <a:xfrm>
            <a:off x="792163" y="755650"/>
            <a:ext cx="5307012" cy="852488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 anchor="ctr"/>
          <a:p>
            <a:pPr eaLnBrk="1" hangingPunct="1"/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鲁班文化育人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7272338" y="3340100"/>
            <a:ext cx="266541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/>
              </a:rPr>
              <a:t>鲁班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风车文化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艺术节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7069" name="Picture 29" descr="C:\Users\Administrator\Desktop\20171110151241781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900" y="1404938"/>
            <a:ext cx="2736850" cy="1871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89" descr="辩论赛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4188" y="4068763"/>
            <a:ext cx="3057525" cy="1793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" name="矩形 33"/>
          <p:cNvSpPr/>
          <p:nvPr/>
        </p:nvSpPr>
        <p:spPr>
          <a:xfrm>
            <a:off x="3024188" y="5876925"/>
            <a:ext cx="2305050" cy="5842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p>
            <a:pPr algn="ctr" eaLnBrk="1" hangingPunct="1"/>
            <a:r>
              <a:rPr lang="zh-CN" altLang="en-US" sz="1600" dirty="0">
                <a:latin typeface="Arial" panose="020B0604020202020204" pitchFamily="34" charset="0"/>
              </a:rPr>
              <a:t>鲁班 “筑能杯”  </a:t>
            </a:r>
            <a:endParaRPr lang="en-US" altLang="zh-CN" sz="1600" dirty="0">
              <a:latin typeface="Arial" panose="020B0604020202020204" pitchFamily="34" charset="0"/>
            </a:endParaRPr>
          </a:p>
          <a:p>
            <a:pPr algn="ctr" eaLnBrk="1" hangingPunct="1"/>
            <a:r>
              <a:rPr lang="zh-CN" altLang="en-US" sz="1600" dirty="0">
                <a:latin typeface="Arial" panose="020B0604020202020204" pitchFamily="34" charset="0"/>
              </a:rPr>
              <a:t>辩论大赛</a:t>
            </a:r>
            <a:endParaRPr lang="zh-CN" altLang="en-US" sz="1600" dirty="0">
              <a:latin typeface="Arial" panose="020B0604020202020204" pitchFamily="34" charset="0"/>
            </a:endParaRPr>
          </a:p>
        </p:txBody>
      </p:sp>
      <p:pic>
        <p:nvPicPr>
          <p:cNvPr id="33" name="Picture 32" descr="QQ图片201708081741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9675" y="4068763"/>
            <a:ext cx="2660650" cy="1800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" name="矩形 34"/>
          <p:cNvSpPr/>
          <p:nvPr/>
        </p:nvSpPr>
        <p:spPr>
          <a:xfrm>
            <a:off x="4992688" y="5878513"/>
            <a:ext cx="2136775" cy="5842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p>
            <a:pPr algn="ctr" eaLnBrk="1" hangingPunct="1"/>
            <a:r>
              <a:rPr lang="zh-CN" altLang="en-US" sz="1600" dirty="0">
                <a:latin typeface="Arial" panose="020B0604020202020204" pitchFamily="34" charset="0"/>
              </a:rPr>
              <a:t>第三届鲁班科技文化</a:t>
            </a:r>
            <a:endParaRPr lang="en-US" altLang="zh-CN" sz="1600" dirty="0">
              <a:latin typeface="Arial" panose="020B0604020202020204" pitchFamily="34" charset="0"/>
            </a:endParaRPr>
          </a:p>
          <a:p>
            <a:pPr algn="ctr" eaLnBrk="1" hangingPunct="1"/>
            <a:r>
              <a:rPr lang="zh-CN" altLang="en-US" sz="1600" dirty="0">
                <a:latin typeface="Arial" panose="020B0604020202020204" pitchFamily="34" charset="0"/>
              </a:rPr>
              <a:t>艺术节</a:t>
            </a:r>
            <a:endParaRPr lang="zh-CN" altLang="en-US" sz="1600" dirty="0">
              <a:latin typeface="Arial" panose="020B0604020202020204" pitchFamily="34" charset="0"/>
            </a:endParaRPr>
          </a:p>
        </p:txBody>
      </p:sp>
      <p:pic>
        <p:nvPicPr>
          <p:cNvPr id="35" name="图片 57" descr="2016年三下乡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3263" y="4065588"/>
            <a:ext cx="2884487" cy="1803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" name="矩形 34"/>
          <p:cNvSpPr/>
          <p:nvPr/>
        </p:nvSpPr>
        <p:spPr>
          <a:xfrm>
            <a:off x="7345363" y="5868988"/>
            <a:ext cx="2160587" cy="5842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p>
            <a:pPr algn="ctr" eaLnBrk="1" hangingPunct="1"/>
            <a:r>
              <a:rPr lang="zh-CN" altLang="en-US" sz="1600" dirty="0">
                <a:latin typeface="Arial" panose="020B0604020202020204" pitchFamily="34" charset="0"/>
              </a:rPr>
              <a:t>暑假“三下乡”</a:t>
            </a:r>
            <a:endParaRPr lang="en-US" altLang="zh-CN" sz="1600" dirty="0">
              <a:latin typeface="Arial" panose="020B0604020202020204" pitchFamily="34" charset="0"/>
            </a:endParaRPr>
          </a:p>
          <a:p>
            <a:pPr algn="ctr" eaLnBrk="1" hangingPunct="1"/>
            <a:r>
              <a:rPr lang="zh-CN" altLang="en-US" sz="1600" dirty="0">
                <a:latin typeface="Arial" panose="020B0604020202020204" pitchFamily="34" charset="0"/>
              </a:rPr>
              <a:t>活动</a:t>
            </a:r>
            <a:endParaRPr lang="zh-CN" altLang="en-US" sz="16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1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1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1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1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1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1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1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1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3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1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750"/>
                            </p:stCondLst>
                            <p:childTnLst>
                              <p:par>
                                <p:cTn id="65" presetID="3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1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0"/>
                            </p:stCondLst>
                            <p:childTnLst>
                              <p:par>
                                <p:cTn id="69" presetID="3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1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250"/>
                            </p:stCondLst>
                            <p:childTnLst>
                              <p:par>
                                <p:cTn id="73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09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09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750"/>
                            </p:stCondLst>
                            <p:childTnLst>
                              <p:par>
                                <p:cTn id="78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250"/>
                            </p:stCondLst>
                            <p:childTnLst>
                              <p:par>
                                <p:cTn id="8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5" dur="500"/>
                                        <p:tgtEl>
                                          <p:spTgt spid="44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750"/>
                            </p:stCondLst>
                            <p:childTnLst>
                              <p:par>
                                <p:cTn id="8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9" dur="500"/>
                                        <p:tgtEl>
                                          <p:spTgt spid="40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1250"/>
                            </p:stCondLst>
                            <p:childTnLst>
                              <p:par>
                                <p:cTn id="9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87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1750"/>
                            </p:stCondLst>
                            <p:childTnLst>
                              <p:par>
                                <p:cTn id="9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250"/>
                            </p:stCondLst>
                            <p:childTnLst>
                              <p:par>
                                <p:cTn id="9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750"/>
                            </p:stCondLst>
                            <p:childTnLst>
                              <p:par>
                                <p:cTn id="103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3250"/>
                            </p:stCondLst>
                            <p:childTnLst>
                              <p:par>
                                <p:cTn id="107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3750"/>
                            </p:stCondLst>
                            <p:childTnLst>
                              <p:par>
                                <p:cTn id="111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4250"/>
                            </p:stCondLst>
                            <p:childTnLst>
                              <p:par>
                                <p:cTn id="11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/>
      <p:bldP spid="129" grpId="0"/>
      <p:bldP spid="131" grpId="0"/>
      <p:bldP spid="133" grpId="0"/>
      <p:bldP spid="140" grpId="0" animBg="1"/>
      <p:bldP spid="141" grpId="0" animBg="1"/>
      <p:bldP spid="142" grpId="0" animBg="1"/>
      <p:bldP spid="143" grpId="0" animBg="1"/>
      <p:bldP spid="166" grpId="0"/>
      <p:bldP spid="168" grpId="0" animBg="1"/>
      <p:bldP spid="40985" grpId="0"/>
      <p:bldP spid="40988" grpId="0"/>
      <p:bldP spid="29" grpId="0"/>
      <p:bldP spid="32" grpId="0" animBg="1"/>
      <p:bldP spid="34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" name="矩形 42"/>
          <p:cNvSpPr/>
          <p:nvPr/>
        </p:nvSpPr>
        <p:spPr>
          <a:xfrm>
            <a:off x="3090863" y="5653088"/>
            <a:ext cx="3294062" cy="5254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r" eaLnBrk="1" hangingPunct="1">
              <a:lnSpc>
                <a:spcPct val="150000"/>
              </a:lnSpc>
            </a:pPr>
            <a:r>
              <a:rPr lang="zh-CN" altLang="en-US" dirty="0">
                <a:latin typeface="Arial" panose="020B0604020202020204" pitchFamily="34" charset="0"/>
              </a:rPr>
              <a:t>教师专利</a:t>
            </a:r>
            <a:r>
              <a:rPr lang="en-US" altLang="zh-CN" dirty="0">
                <a:latin typeface="Arial" panose="020B0604020202020204" pitchFamily="34" charset="0"/>
              </a:rPr>
              <a:t>43</a:t>
            </a:r>
            <a:r>
              <a:rPr lang="zh-CN" altLang="en-US" dirty="0">
                <a:latin typeface="Arial" panose="020B0604020202020204" pitchFamily="34" charset="0"/>
              </a:rPr>
              <a:t>项，学生专利</a:t>
            </a:r>
            <a:r>
              <a:rPr lang="en-US" altLang="zh-CN" dirty="0">
                <a:latin typeface="Arial" panose="020B0604020202020204" pitchFamily="34" charset="0"/>
              </a:rPr>
              <a:t>1</a:t>
            </a:r>
            <a:r>
              <a:rPr lang="zh-CN" altLang="en-US" dirty="0">
                <a:latin typeface="Arial" panose="020B0604020202020204" pitchFamily="34" charset="0"/>
              </a:rPr>
              <a:t>项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pic>
        <p:nvPicPr>
          <p:cNvPr id="116739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67063" y="1404938"/>
            <a:ext cx="2139950" cy="2933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6740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5888" y="1692275"/>
            <a:ext cx="2198687" cy="305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6741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913" y="2124075"/>
            <a:ext cx="2198687" cy="2947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6742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9738" y="2628900"/>
            <a:ext cx="2295525" cy="3028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6743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375" y="3132138"/>
            <a:ext cx="2243138" cy="3070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6744" name="Picture 8" descr="C:\Users\Administrator\Desktop\图片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4400" y="3421063"/>
            <a:ext cx="2312988" cy="31194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" name="空心弧 40"/>
          <p:cNvSpPr>
            <a:spLocks noChangeArrowheads="1"/>
          </p:cNvSpPr>
          <p:nvPr/>
        </p:nvSpPr>
        <p:spPr bwMode="auto">
          <a:xfrm rot="5400000">
            <a:off x="-1371600" y="2967038"/>
            <a:ext cx="3068638" cy="3233738"/>
          </a:xfrm>
          <a:custGeom>
            <a:avLst/>
            <a:gdLst>
              <a:gd name="T0" fmla="*/ 387411545 w 21600"/>
              <a:gd name="T1" fmla="*/ 0 h 21600"/>
              <a:gd name="T2" fmla="*/ 4806720 w 21600"/>
              <a:gd name="T3" fmla="*/ 387712366 h 21600"/>
              <a:gd name="T4" fmla="*/ 387411545 w 21600"/>
              <a:gd name="T5" fmla="*/ 9656961 h 21600"/>
              <a:gd name="T6" fmla="*/ 770016179 w 21600"/>
              <a:gd name="T7" fmla="*/ 38771236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69" y="10800"/>
                </a:moveTo>
                <a:cubicBezTo>
                  <a:pt x="269" y="4983"/>
                  <a:pt x="4983" y="269"/>
                  <a:pt x="10800" y="269"/>
                </a:cubicBezTo>
                <a:cubicBezTo>
                  <a:pt x="16616" y="268"/>
                  <a:pt x="21330" y="4983"/>
                  <a:pt x="21331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269" y="10800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39999"/>
            </a:schemeClr>
          </a:solidFill>
          <a:ln>
            <a:noFill/>
          </a:ln>
        </p:spPr>
        <p:txBody>
          <a:bodyPr lIns="68573" tIns="34287" rIns="68573" bIns="34287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33" name="直接连接符 52"/>
          <p:cNvSpPr>
            <a:spLocks noChangeShapeType="1"/>
          </p:cNvSpPr>
          <p:nvPr/>
        </p:nvSpPr>
        <p:spPr bwMode="auto">
          <a:xfrm>
            <a:off x="935038" y="3154363"/>
            <a:ext cx="1897063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34" name="直接连接符 58"/>
          <p:cNvSpPr>
            <a:spLocks noChangeShapeType="1"/>
          </p:cNvSpPr>
          <p:nvPr/>
        </p:nvSpPr>
        <p:spPr bwMode="auto">
          <a:xfrm>
            <a:off x="930275" y="6056313"/>
            <a:ext cx="1781175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35" name="直接连接符 66"/>
          <p:cNvSpPr>
            <a:spLocks noChangeShapeType="1"/>
          </p:cNvSpPr>
          <p:nvPr/>
        </p:nvSpPr>
        <p:spPr bwMode="auto">
          <a:xfrm>
            <a:off x="1720850" y="5437188"/>
            <a:ext cx="1858963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88077" name="矩形 71"/>
          <p:cNvSpPr/>
          <p:nvPr/>
        </p:nvSpPr>
        <p:spPr>
          <a:xfrm>
            <a:off x="973138" y="2773363"/>
            <a:ext cx="1062037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鲁班之思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8078" name="矩形 73"/>
          <p:cNvSpPr/>
          <p:nvPr/>
        </p:nvSpPr>
        <p:spPr>
          <a:xfrm>
            <a:off x="1808163" y="5030788"/>
            <a:ext cx="1266825" cy="407987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sz="2200" dirty="0">
                <a:solidFill>
                  <a:srgbClr val="0066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鲁班之行</a:t>
            </a:r>
            <a:endParaRPr lang="zh-CN" altLang="en-US" sz="2200" dirty="0">
              <a:solidFill>
                <a:srgbClr val="0066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8079" name="矩形 75"/>
          <p:cNvSpPr/>
          <p:nvPr/>
        </p:nvSpPr>
        <p:spPr>
          <a:xfrm>
            <a:off x="1733550" y="3506788"/>
            <a:ext cx="1062038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鲁班之家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8080" name="矩形 77"/>
          <p:cNvSpPr/>
          <p:nvPr/>
        </p:nvSpPr>
        <p:spPr>
          <a:xfrm>
            <a:off x="1960563" y="4286250"/>
            <a:ext cx="1062037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鲁班之论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88081" name="组合 134"/>
          <p:cNvGrpSpPr/>
          <p:nvPr/>
        </p:nvGrpSpPr>
        <p:grpSpPr>
          <a:xfrm>
            <a:off x="-1320800" y="3335338"/>
            <a:ext cx="2630488" cy="2497137"/>
            <a:chOff x="-112105" y="2839261"/>
            <a:chExt cx="2497422" cy="2497422"/>
          </a:xfrm>
        </p:grpSpPr>
        <p:grpSp>
          <p:nvGrpSpPr>
            <p:cNvPr id="3" name="组合 38"/>
            <p:cNvGrpSpPr/>
            <p:nvPr/>
          </p:nvGrpSpPr>
          <p:grpSpPr>
            <a:xfrm>
              <a:off x="-112105" y="2839261"/>
              <a:ext cx="2497422" cy="2497422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4" name="同心圆 43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42" name="椭圆 81"/>
            <p:cNvSpPr>
              <a:spLocks noChangeArrowheads="1"/>
            </p:cNvSpPr>
            <p:nvPr/>
          </p:nvSpPr>
          <p:spPr bwMode="auto">
            <a:xfrm>
              <a:off x="75318" y="3038785"/>
              <a:ext cx="2104717" cy="2104715"/>
            </a:xfrm>
            <a:prstGeom prst="ellipse">
              <a:avLst/>
            </a:prstGeom>
            <a:blipFill dpi="0" rotWithShape="1">
              <a:blip r:embed="rId7" cstate="print"/>
              <a:srcRect/>
              <a:stretch>
                <a:fillRect/>
              </a:stretch>
            </a:blip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46" name="椭圆 45"/>
          <p:cNvSpPr/>
          <p:nvPr/>
        </p:nvSpPr>
        <p:spPr>
          <a:xfrm>
            <a:off x="636588" y="3024188"/>
            <a:ext cx="363538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7" name="椭圆 46"/>
          <p:cNvSpPr/>
          <p:nvPr/>
        </p:nvSpPr>
        <p:spPr>
          <a:xfrm>
            <a:off x="1404938" y="3724275"/>
            <a:ext cx="365125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8" name="椭圆 47"/>
          <p:cNvSpPr/>
          <p:nvPr/>
        </p:nvSpPr>
        <p:spPr>
          <a:xfrm>
            <a:off x="1346200" y="5226050"/>
            <a:ext cx="365125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9" name="椭圆 48"/>
          <p:cNvSpPr/>
          <p:nvPr/>
        </p:nvSpPr>
        <p:spPr>
          <a:xfrm>
            <a:off x="519113" y="5883275"/>
            <a:ext cx="363538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88086" name="矩形 73"/>
          <p:cNvSpPr/>
          <p:nvPr/>
        </p:nvSpPr>
        <p:spPr>
          <a:xfrm>
            <a:off x="1201738" y="5735638"/>
            <a:ext cx="1062037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鲁班之星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51" name="直接连接符 62"/>
          <p:cNvCxnSpPr>
            <a:cxnSpLocks noChangeShapeType="1"/>
          </p:cNvCxnSpPr>
          <p:nvPr/>
        </p:nvCxnSpPr>
        <p:spPr bwMode="auto">
          <a:xfrm>
            <a:off x="1962150" y="4699000"/>
            <a:ext cx="1782763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</p:cxnSp>
      <p:sp>
        <p:nvSpPr>
          <p:cNvPr id="52" name="椭圆 51"/>
          <p:cNvSpPr/>
          <p:nvPr/>
        </p:nvSpPr>
        <p:spPr>
          <a:xfrm>
            <a:off x="1587500" y="4503738"/>
            <a:ext cx="365125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3" name="直接连接符 66"/>
          <p:cNvSpPr>
            <a:spLocks noChangeShapeType="1"/>
          </p:cNvSpPr>
          <p:nvPr/>
        </p:nvSpPr>
        <p:spPr bwMode="auto">
          <a:xfrm>
            <a:off x="1770063" y="3854450"/>
            <a:ext cx="1252538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88090" name="文本占位符 369665"/>
          <p:cNvSpPr txBox="1"/>
          <p:nvPr/>
        </p:nvSpPr>
        <p:spPr>
          <a:xfrm>
            <a:off x="266700" y="1871663"/>
            <a:ext cx="4949825" cy="698500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/>
          <a:p>
            <a:pPr defTabSz="913130" eaLnBrk="1" hangingPunct="1"/>
            <a:r>
              <a:rPr lang="en-US" altLang="zh-CN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2.4 </a:t>
            </a:r>
            <a:r>
              <a:rPr lang="zh-CN" altLang="en-US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鲁班之行</a:t>
            </a:r>
            <a:endParaRPr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3130" eaLnBrk="1" hangingPunct="1"/>
            <a:endParaRPr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8091" name="Rectangle 43"/>
          <p:cNvSpPr/>
          <p:nvPr/>
        </p:nvSpPr>
        <p:spPr>
          <a:xfrm>
            <a:off x="792163" y="755650"/>
            <a:ext cx="5307012" cy="852488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 anchor="ctr"/>
          <a:p>
            <a:pPr eaLnBrk="1" hangingPunct="1"/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鲁班文化育人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16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6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6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16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16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16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9090" name="矩形 34"/>
          <p:cNvSpPr/>
          <p:nvPr/>
        </p:nvSpPr>
        <p:spPr>
          <a:xfrm>
            <a:off x="4095750" y="1620838"/>
            <a:ext cx="5121275" cy="3730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>
              <a:lnSpc>
                <a:spcPct val="150000"/>
              </a:lnSpc>
            </a:pPr>
            <a:r>
              <a:rPr lang="zh-CN" altLang="en-US" sz="1400" dirty="0">
                <a:latin typeface="Arial" panose="020B0604020202020204" pitchFamily="34" charset="0"/>
              </a:rPr>
              <a:t>我院</a:t>
            </a:r>
            <a:r>
              <a:rPr lang="en-US" altLang="zh-CN" sz="1400" dirty="0">
                <a:latin typeface="Arial" panose="020B0604020202020204" pitchFamily="34" charset="0"/>
              </a:rPr>
              <a:t>2017</a:t>
            </a:r>
            <a:r>
              <a:rPr lang="zh-CN" altLang="en-US" sz="1400" dirty="0">
                <a:latin typeface="Arial" panose="020B0604020202020204" pitchFamily="34" charset="0"/>
              </a:rPr>
              <a:t>年横向科研项目基本情况</a:t>
            </a:r>
            <a:endParaRPr lang="zh-CN" altLang="en-US" sz="1400" dirty="0">
              <a:latin typeface="Arial" panose="020B0604020202020204" pitchFamily="34" charset="0"/>
            </a:endParaRPr>
          </a:p>
        </p:txBody>
      </p:sp>
      <p:sp>
        <p:nvSpPr>
          <p:cNvPr id="27" name="空心弧 40"/>
          <p:cNvSpPr>
            <a:spLocks noChangeArrowheads="1"/>
          </p:cNvSpPr>
          <p:nvPr/>
        </p:nvSpPr>
        <p:spPr bwMode="auto">
          <a:xfrm rot="5400000">
            <a:off x="-1371600" y="2822575"/>
            <a:ext cx="3068638" cy="3233738"/>
          </a:xfrm>
          <a:custGeom>
            <a:avLst/>
            <a:gdLst>
              <a:gd name="T0" fmla="*/ 387411545 w 21600"/>
              <a:gd name="T1" fmla="*/ 0 h 21600"/>
              <a:gd name="T2" fmla="*/ 4806720 w 21600"/>
              <a:gd name="T3" fmla="*/ 387712366 h 21600"/>
              <a:gd name="T4" fmla="*/ 387411545 w 21600"/>
              <a:gd name="T5" fmla="*/ 9656961 h 21600"/>
              <a:gd name="T6" fmla="*/ 770016179 w 21600"/>
              <a:gd name="T7" fmla="*/ 38771236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69" y="10800"/>
                </a:moveTo>
                <a:cubicBezTo>
                  <a:pt x="269" y="4983"/>
                  <a:pt x="4983" y="269"/>
                  <a:pt x="10800" y="269"/>
                </a:cubicBezTo>
                <a:cubicBezTo>
                  <a:pt x="16616" y="268"/>
                  <a:pt x="21330" y="4983"/>
                  <a:pt x="21331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269" y="10800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39999"/>
            </a:schemeClr>
          </a:solidFill>
          <a:ln>
            <a:noFill/>
          </a:ln>
        </p:spPr>
        <p:txBody>
          <a:bodyPr lIns="68573" tIns="34287" rIns="68573" bIns="34287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8" name="直接连接符 52"/>
          <p:cNvSpPr>
            <a:spLocks noChangeShapeType="1"/>
          </p:cNvSpPr>
          <p:nvPr/>
        </p:nvSpPr>
        <p:spPr bwMode="auto">
          <a:xfrm>
            <a:off x="935038" y="3009900"/>
            <a:ext cx="1897063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30" name="直接连接符 58"/>
          <p:cNvSpPr>
            <a:spLocks noChangeShapeType="1"/>
          </p:cNvSpPr>
          <p:nvPr/>
        </p:nvSpPr>
        <p:spPr bwMode="auto">
          <a:xfrm>
            <a:off x="930275" y="5911850"/>
            <a:ext cx="1781175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31" name="直接连接符 66"/>
          <p:cNvSpPr>
            <a:spLocks noChangeShapeType="1"/>
          </p:cNvSpPr>
          <p:nvPr/>
        </p:nvSpPr>
        <p:spPr bwMode="auto">
          <a:xfrm>
            <a:off x="1720850" y="5292725"/>
            <a:ext cx="1858963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89095" name="矩形 71"/>
          <p:cNvSpPr/>
          <p:nvPr/>
        </p:nvSpPr>
        <p:spPr>
          <a:xfrm>
            <a:off x="973138" y="2628900"/>
            <a:ext cx="1062037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鲁班之思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9096" name="矩形 73"/>
          <p:cNvSpPr/>
          <p:nvPr/>
        </p:nvSpPr>
        <p:spPr>
          <a:xfrm>
            <a:off x="1808163" y="4886325"/>
            <a:ext cx="1266825" cy="407988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sz="2200" dirty="0">
                <a:solidFill>
                  <a:srgbClr val="0066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鲁班之行</a:t>
            </a:r>
            <a:endParaRPr lang="zh-CN" altLang="en-US" sz="2200" dirty="0">
              <a:solidFill>
                <a:srgbClr val="0066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9097" name="矩形 75"/>
          <p:cNvSpPr/>
          <p:nvPr/>
        </p:nvSpPr>
        <p:spPr>
          <a:xfrm>
            <a:off x="1733550" y="3362325"/>
            <a:ext cx="1062038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鲁班之家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9098" name="矩形 77"/>
          <p:cNvSpPr/>
          <p:nvPr/>
        </p:nvSpPr>
        <p:spPr>
          <a:xfrm>
            <a:off x="1960563" y="4141788"/>
            <a:ext cx="1062037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鲁班之论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89099" name="组合 134"/>
          <p:cNvGrpSpPr/>
          <p:nvPr/>
        </p:nvGrpSpPr>
        <p:grpSpPr>
          <a:xfrm>
            <a:off x="-1320800" y="3190875"/>
            <a:ext cx="2630488" cy="2497138"/>
            <a:chOff x="-112105" y="2839261"/>
            <a:chExt cx="2497422" cy="2497422"/>
          </a:xfrm>
        </p:grpSpPr>
        <p:grpSp>
          <p:nvGrpSpPr>
            <p:cNvPr id="3" name="组合 38"/>
            <p:cNvGrpSpPr/>
            <p:nvPr/>
          </p:nvGrpSpPr>
          <p:grpSpPr>
            <a:xfrm>
              <a:off x="-112105" y="2839261"/>
              <a:ext cx="2497422" cy="2497422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1" name="同心圆 40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42" name="椭圆 41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40" name="椭圆 81"/>
            <p:cNvSpPr>
              <a:spLocks noChangeArrowheads="1"/>
            </p:cNvSpPr>
            <p:nvPr/>
          </p:nvSpPr>
          <p:spPr bwMode="auto">
            <a:xfrm>
              <a:off x="75318" y="3038785"/>
              <a:ext cx="2104717" cy="2104715"/>
            </a:xfrm>
            <a:prstGeom prst="ellipse">
              <a:avLst/>
            </a:prstGeom>
            <a:blipFill dpi="0" rotWithShape="1">
              <a:blip r:embed="rId1" cstate="print"/>
              <a:srcRect/>
              <a:stretch>
                <a:fillRect/>
              </a:stretch>
            </a:blip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43" name="椭圆 42"/>
          <p:cNvSpPr/>
          <p:nvPr/>
        </p:nvSpPr>
        <p:spPr>
          <a:xfrm>
            <a:off x="636588" y="2879725"/>
            <a:ext cx="363538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4" name="椭圆 43"/>
          <p:cNvSpPr/>
          <p:nvPr/>
        </p:nvSpPr>
        <p:spPr>
          <a:xfrm>
            <a:off x="1404938" y="3579813"/>
            <a:ext cx="365125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5" name="椭圆 44"/>
          <p:cNvSpPr/>
          <p:nvPr/>
        </p:nvSpPr>
        <p:spPr>
          <a:xfrm>
            <a:off x="1346200" y="5081588"/>
            <a:ext cx="365125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519113" y="5738813"/>
            <a:ext cx="363538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89104" name="矩形 73"/>
          <p:cNvSpPr/>
          <p:nvPr/>
        </p:nvSpPr>
        <p:spPr>
          <a:xfrm>
            <a:off x="1201738" y="5591175"/>
            <a:ext cx="1062037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鲁班之星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48" name="直接连接符 62"/>
          <p:cNvCxnSpPr>
            <a:cxnSpLocks noChangeShapeType="1"/>
          </p:cNvCxnSpPr>
          <p:nvPr/>
        </p:nvCxnSpPr>
        <p:spPr bwMode="auto">
          <a:xfrm>
            <a:off x="1962150" y="4554538"/>
            <a:ext cx="1782763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</p:cxnSp>
      <p:sp>
        <p:nvSpPr>
          <p:cNvPr id="49" name="椭圆 48"/>
          <p:cNvSpPr/>
          <p:nvPr/>
        </p:nvSpPr>
        <p:spPr>
          <a:xfrm>
            <a:off x="1587500" y="4359275"/>
            <a:ext cx="365125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0" name="直接连接符 66"/>
          <p:cNvSpPr>
            <a:spLocks noChangeShapeType="1"/>
          </p:cNvSpPr>
          <p:nvPr/>
        </p:nvSpPr>
        <p:spPr bwMode="auto">
          <a:xfrm>
            <a:off x="1770063" y="3709988"/>
            <a:ext cx="1252538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89108" name="文本占位符 369665"/>
          <p:cNvSpPr txBox="1"/>
          <p:nvPr/>
        </p:nvSpPr>
        <p:spPr>
          <a:xfrm>
            <a:off x="266700" y="1785938"/>
            <a:ext cx="4949825" cy="698500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/>
          <a:p>
            <a:pPr defTabSz="913130" eaLnBrk="1" hangingPunct="1"/>
            <a:r>
              <a:rPr lang="en-US" altLang="zh-CN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2.4 </a:t>
            </a:r>
            <a:r>
              <a:rPr lang="zh-CN" altLang="en-US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鲁班之行</a:t>
            </a:r>
            <a:endParaRPr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3130" eaLnBrk="1" hangingPunct="1"/>
            <a:endParaRPr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9109" name="Rectangle 43"/>
          <p:cNvSpPr/>
          <p:nvPr/>
        </p:nvSpPr>
        <p:spPr>
          <a:xfrm>
            <a:off x="792163" y="755650"/>
            <a:ext cx="5307012" cy="852488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 anchor="ctr"/>
          <a:p>
            <a:pPr eaLnBrk="1" hangingPunct="1"/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鲁班文化育人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34" name="表格 33"/>
          <p:cNvGraphicFramePr>
            <a:graphicFrameLocks noGrp="1"/>
          </p:cNvGraphicFramePr>
          <p:nvPr/>
        </p:nvGraphicFramePr>
        <p:xfrm>
          <a:off x="3384550" y="1987550"/>
          <a:ext cx="6408738" cy="4503738"/>
        </p:xfrm>
        <a:graphic>
          <a:graphicData uri="http://schemas.openxmlformats.org/drawingml/2006/table">
            <a:tbl>
              <a:tblPr/>
              <a:tblGrid>
                <a:gridCol w="576213"/>
                <a:gridCol w="1295450"/>
                <a:gridCol w="4537075"/>
              </a:tblGrid>
              <a:tr h="375312">
                <a:tc rowSpan="4">
                  <a:txBody>
                    <a:bodyPr/>
                    <a:lstStyle>
                      <a:lvl1pPr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1pPr>
                      <a:lvl2pPr marL="742950" indent="-28575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2pPr>
                      <a:lvl3pPr marL="11430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3pPr>
                      <a:lvl4pPr marL="16002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4pPr>
                      <a:lvl5pPr marL="20574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5pPr>
                      <a:lvl6pPr marL="25146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6pPr>
                      <a:lvl7pPr marL="29718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7pPr>
                      <a:lvl8pPr marL="34290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8pPr>
                      <a:lvl9pPr marL="38862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9pPr>
                    </a:lstStyle>
                    <a:p>
                      <a:pPr marL="0" marR="0" lvl="0" indent="0" algn="ctr" defTabSz="912495" rtl="0" eaLnBrk="1" fontAlgn="ctr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1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黑体" panose="02010609060101010101" pitchFamily="49" charset="-122"/>
                      </a:endParaRPr>
                    </a:p>
                  </a:txBody>
                  <a:tcPr marL="10035" marR="10035" marT="9524" marB="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>
                      <a:lvl1pPr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1pPr>
                      <a:lvl2pPr marL="742950" indent="-28575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2pPr>
                      <a:lvl3pPr marL="11430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3pPr>
                      <a:lvl4pPr marL="16002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4pPr>
                      <a:lvl5pPr marL="20574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5pPr>
                      <a:lvl6pPr marL="25146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6pPr>
                      <a:lvl7pPr marL="29718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7pPr>
                      <a:lvl8pPr marL="34290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8pPr>
                      <a:lvl9pPr marL="38862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9pPr>
                    </a:lstStyle>
                    <a:p>
                      <a:pPr marL="0" marR="0" lvl="0" indent="0" algn="ctr" defTabSz="912495" rtl="0" eaLnBrk="1" fontAlgn="ctr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项目名称</a:t>
                      </a:r>
                      <a:endParaRPr kumimoji="0" lang="en-US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黑体" panose="02010609060101010101" pitchFamily="49" charset="-122"/>
                      </a:endParaRPr>
                    </a:p>
                  </a:txBody>
                  <a:tcPr marL="10035" marR="10035" marT="9524" marB="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>
                      <a:lvl1pPr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1pPr>
                      <a:lvl2pPr marL="742950" indent="-28575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2pPr>
                      <a:lvl3pPr marL="11430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3pPr>
                      <a:lvl4pPr marL="16002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4pPr>
                      <a:lvl5pPr marL="20574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5pPr>
                      <a:lvl6pPr marL="25146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6pPr>
                      <a:lvl7pPr marL="29718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7pPr>
                      <a:lvl8pPr marL="34290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8pPr>
                      <a:lvl9pPr marL="38862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9pPr>
                    </a:lstStyle>
                    <a:p>
                      <a:pPr marL="0" marR="0" lvl="0" indent="0" algn="l" defTabSz="912495" rtl="0" eaLnBrk="1" fontAlgn="ctr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“木包钢”构件技术应用于古建筑修复的工法研究与申报（</a:t>
                      </a: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5</a:t>
                      </a:r>
                      <a:r>
                        <a:rPr kumimoji="0" lang="zh-CN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万元）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黑体" panose="02010609060101010101" pitchFamily="49" charset="-122"/>
                      </a:endParaRPr>
                    </a:p>
                  </a:txBody>
                  <a:tcPr marL="10035" marR="10035" marT="9524" marB="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</a:tr>
              <a:tr h="375312">
                <a:tc vMerge="1">
                  <a:tcPr/>
                </a:tc>
                <a:tc>
                  <a:txBody>
                    <a:bodyPr/>
                    <a:lstStyle>
                      <a:lvl1pPr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1pPr>
                      <a:lvl2pPr marL="742950" indent="-28575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2pPr>
                      <a:lvl3pPr marL="11430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3pPr>
                      <a:lvl4pPr marL="16002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4pPr>
                      <a:lvl5pPr marL="20574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5pPr>
                      <a:lvl6pPr marL="25146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6pPr>
                      <a:lvl7pPr marL="29718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7pPr>
                      <a:lvl8pPr marL="34290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8pPr>
                      <a:lvl9pPr marL="38862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9pPr>
                    </a:lstStyle>
                    <a:p>
                      <a:pPr marL="0" marR="0" lvl="0" indent="0" algn="ctr" defTabSz="912495" rtl="0" eaLnBrk="1" fontAlgn="ctr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项目负责人</a:t>
                      </a:r>
                      <a:endParaRPr kumimoji="0" lang="en-US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黑体" panose="02010609060101010101" pitchFamily="49" charset="-122"/>
                      </a:endParaRPr>
                    </a:p>
                  </a:txBody>
                  <a:tcPr marL="10035" marR="10035" marT="9524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>
                      <a:lvl1pPr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1pPr>
                      <a:lvl2pPr marL="742950" indent="-28575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2pPr>
                      <a:lvl3pPr marL="11430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3pPr>
                      <a:lvl4pPr marL="16002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4pPr>
                      <a:lvl5pPr marL="20574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5pPr>
                      <a:lvl6pPr marL="25146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6pPr>
                      <a:lvl7pPr marL="29718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7pPr>
                      <a:lvl8pPr marL="34290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8pPr>
                      <a:lvl9pPr marL="38862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9pPr>
                    </a:lstStyle>
                    <a:p>
                      <a:pPr marL="0" marR="0" lvl="0" indent="0" algn="l" defTabSz="912495" rtl="0" eaLnBrk="1" fontAlgn="ctr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徐理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黑体" panose="02010609060101010101" pitchFamily="49" charset="-122"/>
                      </a:endParaRPr>
                    </a:p>
                  </a:txBody>
                  <a:tcPr marL="10035" marR="10035" marT="9524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</a:tr>
              <a:tr h="375312">
                <a:tc vMerge="1">
                  <a:tcPr/>
                </a:tc>
                <a:tc>
                  <a:txBody>
                    <a:bodyPr/>
                    <a:lstStyle>
                      <a:lvl1pPr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1pPr>
                      <a:lvl2pPr marL="742950" indent="-28575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2pPr>
                      <a:lvl3pPr marL="11430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3pPr>
                      <a:lvl4pPr marL="16002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4pPr>
                      <a:lvl5pPr marL="20574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5pPr>
                      <a:lvl6pPr marL="25146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6pPr>
                      <a:lvl7pPr marL="29718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7pPr>
                      <a:lvl8pPr marL="34290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8pPr>
                      <a:lvl9pPr marL="38862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9pPr>
                    </a:lstStyle>
                    <a:p>
                      <a:pPr marL="0" marR="0" lvl="0" indent="0" algn="ctr" defTabSz="912495" rtl="0" eaLnBrk="1" fontAlgn="ctr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委托方</a:t>
                      </a:r>
                      <a:endParaRPr kumimoji="0" lang="en-US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黑体" panose="02010609060101010101" pitchFamily="49" charset="-122"/>
                      </a:endParaRPr>
                    </a:p>
                  </a:txBody>
                  <a:tcPr marL="10035" marR="10035" marT="9524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>
                      <a:lvl1pPr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1pPr>
                      <a:lvl2pPr marL="742950" indent="-28575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2pPr>
                      <a:lvl3pPr marL="11430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3pPr>
                      <a:lvl4pPr marL="16002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4pPr>
                      <a:lvl5pPr marL="20574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5pPr>
                      <a:lvl6pPr marL="25146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6pPr>
                      <a:lvl7pPr marL="29718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7pPr>
                      <a:lvl8pPr marL="34290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8pPr>
                      <a:lvl9pPr marL="38862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9pPr>
                    </a:lstStyle>
                    <a:p>
                      <a:pPr marL="0" marR="0" lvl="0" indent="0" algn="l" defTabSz="912495" rtl="0" eaLnBrk="1" fontAlgn="ctr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天工方圆建设集团有限公司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黑体" panose="02010609060101010101" pitchFamily="49" charset="-122"/>
                      </a:endParaRPr>
                    </a:p>
                  </a:txBody>
                  <a:tcPr marL="10035" marR="10035" marT="9524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</a:tr>
              <a:tr h="375312">
                <a:tc vMerge="1">
                  <a:tcPr/>
                </a:tc>
                <a:tc>
                  <a:txBody>
                    <a:bodyPr/>
                    <a:lstStyle>
                      <a:lvl1pPr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1pPr>
                      <a:lvl2pPr marL="742950" indent="-28575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2pPr>
                      <a:lvl3pPr marL="11430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3pPr>
                      <a:lvl4pPr marL="16002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4pPr>
                      <a:lvl5pPr marL="20574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5pPr>
                      <a:lvl6pPr marL="25146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6pPr>
                      <a:lvl7pPr marL="29718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7pPr>
                      <a:lvl8pPr marL="34290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8pPr>
                      <a:lvl9pPr marL="38862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9pPr>
                    </a:lstStyle>
                    <a:p>
                      <a:pPr marL="0" marR="0" lvl="0" indent="0" algn="ctr" defTabSz="912495" rtl="0" eaLnBrk="1" fontAlgn="ctr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受托方</a:t>
                      </a:r>
                      <a:endParaRPr kumimoji="0" lang="en-US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黑体" panose="02010609060101010101" pitchFamily="49" charset="-122"/>
                      </a:endParaRPr>
                    </a:p>
                  </a:txBody>
                  <a:tcPr marL="10035" marR="10035" marT="9524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>
                      <a:lvl1pPr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1pPr>
                      <a:lvl2pPr marL="742950" indent="-28575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2pPr>
                      <a:lvl3pPr marL="11430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3pPr>
                      <a:lvl4pPr marL="16002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4pPr>
                      <a:lvl5pPr marL="20574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5pPr>
                      <a:lvl6pPr marL="25146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6pPr>
                      <a:lvl7pPr marL="29718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7pPr>
                      <a:lvl8pPr marL="34290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8pPr>
                      <a:lvl9pPr marL="38862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9pPr>
                    </a:lstStyle>
                    <a:p>
                      <a:pPr marL="0" marR="0" lvl="0" indent="0" algn="l" defTabSz="912495" rtl="0" eaLnBrk="1" fontAlgn="ctr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新余学院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黑体" panose="02010609060101010101" pitchFamily="49" charset="-122"/>
                      </a:endParaRPr>
                    </a:p>
                  </a:txBody>
                  <a:tcPr marL="10035" marR="10035" marT="9524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</a:tr>
              <a:tr h="375312">
                <a:tc rowSpan="4">
                  <a:txBody>
                    <a:bodyPr/>
                    <a:lstStyle>
                      <a:lvl1pPr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1pPr>
                      <a:lvl2pPr marL="742950" indent="-28575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2pPr>
                      <a:lvl3pPr marL="11430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3pPr>
                      <a:lvl4pPr marL="16002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4pPr>
                      <a:lvl5pPr marL="20574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5pPr>
                      <a:lvl6pPr marL="25146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6pPr>
                      <a:lvl7pPr marL="29718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7pPr>
                      <a:lvl8pPr marL="34290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8pPr>
                      <a:lvl9pPr marL="38862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9pPr>
                    </a:lstStyle>
                    <a:p>
                      <a:pPr marL="0" marR="0" lvl="0" indent="0" algn="ctr" defTabSz="912495" rtl="0" eaLnBrk="1" fontAlgn="ctr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2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黑体" panose="02010609060101010101" pitchFamily="49" charset="-122"/>
                      </a:endParaRPr>
                    </a:p>
                  </a:txBody>
                  <a:tcPr marL="10035" marR="10035" marT="9524" marB="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>
                      <a:lvl1pPr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1pPr>
                      <a:lvl2pPr marL="742950" indent="-28575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2pPr>
                      <a:lvl3pPr marL="11430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3pPr>
                      <a:lvl4pPr marL="16002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4pPr>
                      <a:lvl5pPr marL="20574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5pPr>
                      <a:lvl6pPr marL="25146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6pPr>
                      <a:lvl7pPr marL="29718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7pPr>
                      <a:lvl8pPr marL="34290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8pPr>
                      <a:lvl9pPr marL="38862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9pPr>
                    </a:lstStyle>
                    <a:p>
                      <a:pPr marL="0" marR="0" lvl="0" indent="0" algn="ctr" defTabSz="912495" rtl="0" eaLnBrk="1" fontAlgn="ctr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项目名称</a:t>
                      </a:r>
                      <a:endParaRPr kumimoji="0" lang="en-US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黑体" panose="02010609060101010101" pitchFamily="49" charset="-122"/>
                      </a:endParaRPr>
                    </a:p>
                  </a:txBody>
                  <a:tcPr marL="10035" marR="10035" marT="9524" marB="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>
                      <a:lvl1pPr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1pPr>
                      <a:lvl2pPr marL="742950" indent="-28575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2pPr>
                      <a:lvl3pPr marL="11430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3pPr>
                      <a:lvl4pPr marL="16002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4pPr>
                      <a:lvl5pPr marL="20574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5pPr>
                      <a:lvl6pPr marL="25146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6pPr>
                      <a:lvl7pPr marL="29718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7pPr>
                      <a:lvl8pPr marL="34290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8pPr>
                      <a:lvl9pPr marL="38862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9pPr>
                    </a:lstStyle>
                    <a:p>
                      <a:pPr marL="0" marR="0" lvl="0" indent="0" algn="l" defTabSz="912495" rtl="0" eaLnBrk="1" fontAlgn="ctr" latinLnBrk="0" hangingPunct="1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湘东区河洲村白果树下（城中村）棚户区改造安置小区（</a:t>
                      </a: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10</a:t>
                      </a:r>
                      <a:r>
                        <a:rPr kumimoji="0" lang="zh-CN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万元）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黑体" panose="02010609060101010101" pitchFamily="49" charset="-122"/>
                      </a:endParaRPr>
                    </a:p>
                  </a:txBody>
                  <a:tcPr marL="10035" marR="10035" marT="9524" marB="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</a:tr>
              <a:tr h="375312">
                <a:tc vMerge="1">
                  <a:tcPr/>
                </a:tc>
                <a:tc>
                  <a:txBody>
                    <a:bodyPr/>
                    <a:lstStyle>
                      <a:lvl1pPr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1pPr>
                      <a:lvl2pPr marL="742950" indent="-28575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2pPr>
                      <a:lvl3pPr marL="11430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3pPr>
                      <a:lvl4pPr marL="16002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4pPr>
                      <a:lvl5pPr marL="20574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5pPr>
                      <a:lvl6pPr marL="25146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6pPr>
                      <a:lvl7pPr marL="29718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7pPr>
                      <a:lvl8pPr marL="34290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8pPr>
                      <a:lvl9pPr marL="38862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9pPr>
                    </a:lstStyle>
                    <a:p>
                      <a:pPr marL="0" marR="0" lvl="0" indent="0" algn="ctr" defTabSz="912495" rtl="0" eaLnBrk="1" fontAlgn="ctr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项目负责人</a:t>
                      </a:r>
                      <a:endParaRPr kumimoji="0" lang="en-US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黑体" panose="02010609060101010101" pitchFamily="49" charset="-122"/>
                      </a:endParaRPr>
                    </a:p>
                  </a:txBody>
                  <a:tcPr marL="10035" marR="10035" marT="9524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>
                      <a:lvl1pPr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1pPr>
                      <a:lvl2pPr marL="742950" indent="-28575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2pPr>
                      <a:lvl3pPr marL="11430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3pPr>
                      <a:lvl4pPr marL="16002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4pPr>
                      <a:lvl5pPr marL="20574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5pPr>
                      <a:lvl6pPr marL="25146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6pPr>
                      <a:lvl7pPr marL="29718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7pPr>
                      <a:lvl8pPr marL="34290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8pPr>
                      <a:lvl9pPr marL="38862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9pPr>
                    </a:lstStyle>
                    <a:p>
                      <a:pPr marL="0" marR="0" lvl="0" indent="0" algn="l" defTabSz="912495" rtl="0" eaLnBrk="1" fontAlgn="ctr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汤诗嘉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黑体" panose="02010609060101010101" pitchFamily="49" charset="-122"/>
                      </a:endParaRPr>
                    </a:p>
                  </a:txBody>
                  <a:tcPr marL="10035" marR="10035" marT="9524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</a:tr>
              <a:tr h="375312">
                <a:tc vMerge="1">
                  <a:tcPr/>
                </a:tc>
                <a:tc>
                  <a:txBody>
                    <a:bodyPr/>
                    <a:lstStyle>
                      <a:lvl1pPr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1pPr>
                      <a:lvl2pPr marL="742950" indent="-28575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2pPr>
                      <a:lvl3pPr marL="11430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3pPr>
                      <a:lvl4pPr marL="16002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4pPr>
                      <a:lvl5pPr marL="20574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5pPr>
                      <a:lvl6pPr marL="25146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6pPr>
                      <a:lvl7pPr marL="29718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7pPr>
                      <a:lvl8pPr marL="34290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8pPr>
                      <a:lvl9pPr marL="38862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9pPr>
                    </a:lstStyle>
                    <a:p>
                      <a:pPr marL="0" marR="0" lvl="0" indent="0" algn="ctr" defTabSz="912495" rtl="0" eaLnBrk="1" fontAlgn="ctr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委托方</a:t>
                      </a:r>
                      <a:endParaRPr kumimoji="0" lang="en-US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黑体" panose="02010609060101010101" pitchFamily="49" charset="-122"/>
                      </a:endParaRPr>
                    </a:p>
                  </a:txBody>
                  <a:tcPr marL="10035" marR="10035" marT="9524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>
                      <a:lvl1pPr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1pPr>
                      <a:lvl2pPr marL="742950" indent="-28575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2pPr>
                      <a:lvl3pPr marL="11430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3pPr>
                      <a:lvl4pPr marL="16002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4pPr>
                      <a:lvl5pPr marL="20574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5pPr>
                      <a:lvl6pPr marL="25146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6pPr>
                      <a:lvl7pPr marL="29718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7pPr>
                      <a:lvl8pPr marL="34290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8pPr>
                      <a:lvl9pPr marL="38862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9pPr>
                    </a:lstStyle>
                    <a:p>
                      <a:pPr marL="0" marR="0" lvl="0" indent="0" algn="l" defTabSz="912495" rtl="0" eaLnBrk="1" fontAlgn="ctr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江西中煤勘察设计总院有限公司萍乡分院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黑体" panose="02010609060101010101" pitchFamily="49" charset="-122"/>
                      </a:endParaRPr>
                    </a:p>
                  </a:txBody>
                  <a:tcPr marL="10035" marR="10035" marT="9524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</a:tr>
              <a:tr h="375312">
                <a:tc vMerge="1">
                  <a:tcPr/>
                </a:tc>
                <a:tc>
                  <a:txBody>
                    <a:bodyPr/>
                    <a:lstStyle>
                      <a:lvl1pPr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1pPr>
                      <a:lvl2pPr marL="742950" indent="-28575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2pPr>
                      <a:lvl3pPr marL="11430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3pPr>
                      <a:lvl4pPr marL="16002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4pPr>
                      <a:lvl5pPr marL="20574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5pPr>
                      <a:lvl6pPr marL="25146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6pPr>
                      <a:lvl7pPr marL="29718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7pPr>
                      <a:lvl8pPr marL="34290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8pPr>
                      <a:lvl9pPr marL="38862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9pPr>
                    </a:lstStyle>
                    <a:p>
                      <a:pPr marL="0" marR="0" lvl="0" indent="0" algn="ctr" defTabSz="912495" rtl="0" eaLnBrk="1" fontAlgn="ctr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受托方</a:t>
                      </a:r>
                      <a:endParaRPr kumimoji="0" lang="en-US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黑体" panose="02010609060101010101" pitchFamily="49" charset="-122"/>
                      </a:endParaRPr>
                    </a:p>
                  </a:txBody>
                  <a:tcPr marL="10035" marR="10035" marT="9524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>
                      <a:lvl1pPr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1pPr>
                      <a:lvl2pPr marL="742950" indent="-28575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2pPr>
                      <a:lvl3pPr marL="11430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3pPr>
                      <a:lvl4pPr marL="16002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4pPr>
                      <a:lvl5pPr marL="20574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5pPr>
                      <a:lvl6pPr marL="25146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6pPr>
                      <a:lvl7pPr marL="29718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7pPr>
                      <a:lvl8pPr marL="34290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8pPr>
                      <a:lvl9pPr marL="38862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9pPr>
                    </a:lstStyle>
                    <a:p>
                      <a:pPr marL="0" marR="0" lvl="0" indent="0" algn="l" defTabSz="912495" rtl="0" eaLnBrk="1" fontAlgn="ctr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新余学院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黑体" panose="02010609060101010101" pitchFamily="49" charset="-122"/>
                      </a:endParaRPr>
                    </a:p>
                  </a:txBody>
                  <a:tcPr marL="10035" marR="10035" marT="9524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</a:tr>
              <a:tr h="375312">
                <a:tc rowSpan="4">
                  <a:txBody>
                    <a:bodyPr/>
                    <a:lstStyle>
                      <a:lvl1pPr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1pPr>
                      <a:lvl2pPr marL="742950" indent="-28575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2pPr>
                      <a:lvl3pPr marL="11430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3pPr>
                      <a:lvl4pPr marL="16002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4pPr>
                      <a:lvl5pPr marL="20574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5pPr>
                      <a:lvl6pPr marL="25146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6pPr>
                      <a:lvl7pPr marL="29718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7pPr>
                      <a:lvl8pPr marL="34290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8pPr>
                      <a:lvl9pPr marL="38862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9pPr>
                    </a:lstStyle>
                    <a:p>
                      <a:pPr marL="0" marR="0" lvl="0" indent="0" algn="ctr" defTabSz="912495" rtl="0" eaLnBrk="1" fontAlgn="ctr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3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黑体" panose="02010609060101010101" pitchFamily="49" charset="-122"/>
                      </a:endParaRPr>
                    </a:p>
                  </a:txBody>
                  <a:tcPr marL="10035" marR="10035" marT="9524" marB="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>
                      <a:lvl1pPr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1pPr>
                      <a:lvl2pPr marL="742950" indent="-28575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2pPr>
                      <a:lvl3pPr marL="11430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3pPr>
                      <a:lvl4pPr marL="16002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4pPr>
                      <a:lvl5pPr marL="20574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5pPr>
                      <a:lvl6pPr marL="25146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6pPr>
                      <a:lvl7pPr marL="29718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7pPr>
                      <a:lvl8pPr marL="34290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8pPr>
                      <a:lvl9pPr marL="38862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9pPr>
                    </a:lstStyle>
                    <a:p>
                      <a:pPr marL="0" marR="0" lvl="0" indent="0" algn="ctr" defTabSz="912495" rtl="0" eaLnBrk="1" fontAlgn="ctr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项目名称</a:t>
                      </a:r>
                      <a:endParaRPr kumimoji="0" lang="en-US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黑体" panose="02010609060101010101" pitchFamily="49" charset="-122"/>
                      </a:endParaRPr>
                    </a:p>
                  </a:txBody>
                  <a:tcPr marL="10035" marR="10035" marT="9524" marB="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>
                      <a:lvl1pPr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1pPr>
                      <a:lvl2pPr marL="742950" indent="-28575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2pPr>
                      <a:lvl3pPr marL="11430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3pPr>
                      <a:lvl4pPr marL="16002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4pPr>
                      <a:lvl5pPr marL="20574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5pPr>
                      <a:lvl6pPr marL="25146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6pPr>
                      <a:lvl7pPr marL="29718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7pPr>
                      <a:lvl8pPr marL="34290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8pPr>
                      <a:lvl9pPr marL="38862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9pPr>
                    </a:lstStyle>
                    <a:p>
                      <a:pPr marL="0" marR="0" lvl="0" indent="0" algn="l" defTabSz="912495" rtl="0" eaLnBrk="1" fontAlgn="ctr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宁波市房屋使用安全宣传手册及培训教材（</a:t>
                      </a: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5</a:t>
                      </a:r>
                      <a:r>
                        <a:rPr kumimoji="0" lang="zh-CN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万元）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黑体" panose="02010609060101010101" pitchFamily="49" charset="-122"/>
                      </a:endParaRPr>
                    </a:p>
                  </a:txBody>
                  <a:tcPr marL="10035" marR="10035" marT="9524" marB="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</a:tr>
              <a:tr h="375312">
                <a:tc vMerge="1">
                  <a:tcPr/>
                </a:tc>
                <a:tc>
                  <a:txBody>
                    <a:bodyPr/>
                    <a:lstStyle>
                      <a:lvl1pPr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1pPr>
                      <a:lvl2pPr marL="742950" indent="-28575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2pPr>
                      <a:lvl3pPr marL="11430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3pPr>
                      <a:lvl4pPr marL="16002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4pPr>
                      <a:lvl5pPr marL="20574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5pPr>
                      <a:lvl6pPr marL="25146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6pPr>
                      <a:lvl7pPr marL="29718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7pPr>
                      <a:lvl8pPr marL="34290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8pPr>
                      <a:lvl9pPr marL="38862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9pPr>
                    </a:lstStyle>
                    <a:p>
                      <a:pPr marL="0" marR="0" lvl="0" indent="0" algn="ctr" defTabSz="912495" rtl="0" eaLnBrk="1" fontAlgn="ctr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项目负责人</a:t>
                      </a:r>
                      <a:endParaRPr kumimoji="0" lang="en-US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黑体" panose="02010609060101010101" pitchFamily="49" charset="-122"/>
                      </a:endParaRPr>
                    </a:p>
                  </a:txBody>
                  <a:tcPr marL="10035" marR="10035" marT="9524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>
                      <a:lvl1pPr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1pPr>
                      <a:lvl2pPr marL="742950" indent="-28575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2pPr>
                      <a:lvl3pPr marL="11430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3pPr>
                      <a:lvl4pPr marL="16002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4pPr>
                      <a:lvl5pPr marL="20574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5pPr>
                      <a:lvl6pPr marL="25146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6pPr>
                      <a:lvl7pPr marL="29718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7pPr>
                      <a:lvl8pPr marL="34290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8pPr>
                      <a:lvl9pPr marL="38862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9pPr>
                    </a:lstStyle>
                    <a:p>
                      <a:pPr marL="0" marR="0" lvl="0" indent="0" algn="l" defTabSz="912495" rtl="0" eaLnBrk="1" fontAlgn="ctr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简小生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黑体" panose="02010609060101010101" pitchFamily="49" charset="-122"/>
                      </a:endParaRPr>
                    </a:p>
                  </a:txBody>
                  <a:tcPr marL="10035" marR="10035" marT="9524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</a:tr>
              <a:tr h="375312">
                <a:tc vMerge="1">
                  <a:tcPr/>
                </a:tc>
                <a:tc>
                  <a:txBody>
                    <a:bodyPr/>
                    <a:lstStyle>
                      <a:lvl1pPr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1pPr>
                      <a:lvl2pPr marL="742950" indent="-28575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2pPr>
                      <a:lvl3pPr marL="11430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3pPr>
                      <a:lvl4pPr marL="16002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4pPr>
                      <a:lvl5pPr marL="20574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5pPr>
                      <a:lvl6pPr marL="25146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6pPr>
                      <a:lvl7pPr marL="29718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7pPr>
                      <a:lvl8pPr marL="34290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8pPr>
                      <a:lvl9pPr marL="38862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9pPr>
                    </a:lstStyle>
                    <a:p>
                      <a:pPr marL="0" marR="0" lvl="0" indent="0" algn="ctr" defTabSz="912495" rtl="0" eaLnBrk="1" fontAlgn="ctr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委托方</a:t>
                      </a:r>
                      <a:endParaRPr kumimoji="0" lang="en-US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黑体" panose="02010609060101010101" pitchFamily="49" charset="-122"/>
                      </a:endParaRPr>
                    </a:p>
                  </a:txBody>
                  <a:tcPr marL="10035" marR="10035" marT="9524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>
                      <a:lvl1pPr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1pPr>
                      <a:lvl2pPr marL="742950" indent="-28575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2pPr>
                      <a:lvl3pPr marL="11430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3pPr>
                      <a:lvl4pPr marL="16002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4pPr>
                      <a:lvl5pPr marL="20574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5pPr>
                      <a:lvl6pPr marL="25146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6pPr>
                      <a:lvl7pPr marL="29718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7pPr>
                      <a:lvl8pPr marL="34290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8pPr>
                      <a:lvl9pPr marL="38862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9pPr>
                    </a:lstStyle>
                    <a:p>
                      <a:pPr marL="0" marR="0" lvl="0" indent="0" algn="l" defTabSz="912495" rtl="0" eaLnBrk="1" fontAlgn="ctr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宁波大学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黑体" panose="02010609060101010101" pitchFamily="49" charset="-122"/>
                      </a:endParaRPr>
                    </a:p>
                  </a:txBody>
                  <a:tcPr marL="10035" marR="10035" marT="9524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</a:tr>
              <a:tr h="375312">
                <a:tc vMerge="1">
                  <a:tcPr/>
                </a:tc>
                <a:tc>
                  <a:txBody>
                    <a:bodyPr/>
                    <a:lstStyle>
                      <a:lvl1pPr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1pPr>
                      <a:lvl2pPr marL="742950" indent="-28575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2pPr>
                      <a:lvl3pPr marL="11430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3pPr>
                      <a:lvl4pPr marL="16002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4pPr>
                      <a:lvl5pPr marL="20574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5pPr>
                      <a:lvl6pPr marL="25146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6pPr>
                      <a:lvl7pPr marL="29718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7pPr>
                      <a:lvl8pPr marL="34290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8pPr>
                      <a:lvl9pPr marL="38862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9pPr>
                    </a:lstStyle>
                    <a:p>
                      <a:pPr marL="0" marR="0" lvl="0" indent="0" algn="ctr" defTabSz="912495" rtl="0" eaLnBrk="1" fontAlgn="ctr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受托方</a:t>
                      </a:r>
                      <a:endParaRPr kumimoji="0" lang="en-US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黑体" panose="02010609060101010101" pitchFamily="49" charset="-122"/>
                      </a:endParaRPr>
                    </a:p>
                  </a:txBody>
                  <a:tcPr marL="10035" marR="10035" marT="9524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>
                      <a:lvl1pPr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1pPr>
                      <a:lvl2pPr marL="742950" indent="-28575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2pPr>
                      <a:lvl3pPr marL="11430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3pPr>
                      <a:lvl4pPr marL="16002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4pPr>
                      <a:lvl5pPr marL="2057400" indent="-228600" defTabSz="912495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5pPr>
                      <a:lvl6pPr marL="25146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6pPr>
                      <a:lvl7pPr marL="29718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7pPr>
                      <a:lvl8pPr marL="34290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8pPr>
                      <a:lvl9pPr marL="3886200" indent="-228600" defTabSz="9124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9pPr>
                    </a:lstStyle>
                    <a:p>
                      <a:pPr marL="0" marR="0" lvl="0" indent="0" algn="l" defTabSz="912495" rtl="0" eaLnBrk="1" fontAlgn="ctr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新余学院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黑体" panose="02010609060101010101" pitchFamily="49" charset="-122"/>
                      </a:endParaRPr>
                    </a:p>
                  </a:txBody>
                  <a:tcPr marL="10035" marR="10035" marT="9524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pull dir="l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" name="矩形 34"/>
          <p:cNvSpPr/>
          <p:nvPr/>
        </p:nvSpPr>
        <p:spPr>
          <a:xfrm>
            <a:off x="4168775" y="3152775"/>
            <a:ext cx="5121275" cy="6985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>
              <a:lnSpc>
                <a:spcPct val="150000"/>
              </a:lnSpc>
            </a:pPr>
            <a:r>
              <a:rPr lang="zh-CN" altLang="en-US" sz="1400" dirty="0">
                <a:latin typeface="Arial" panose="020B0604020202020204" pitchFamily="34" charset="0"/>
              </a:rPr>
              <a:t>我院</a:t>
            </a:r>
            <a:r>
              <a:rPr lang="en-US" altLang="zh-CN" sz="1400" dirty="0">
                <a:latin typeface="Arial" panose="020B0604020202020204" pitchFamily="34" charset="0"/>
              </a:rPr>
              <a:t>2016</a:t>
            </a:r>
            <a:r>
              <a:rPr lang="zh-CN" altLang="en-US" sz="1400" dirty="0">
                <a:latin typeface="Arial" panose="020B0604020202020204" pitchFamily="34" charset="0"/>
              </a:rPr>
              <a:t>年江西省教育厅科学技术研究项目立项名单</a:t>
            </a:r>
            <a:endParaRPr lang="zh-CN" altLang="en-US" sz="1400" dirty="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</a:pPr>
            <a:endParaRPr lang="zh-CN" altLang="en-US" sz="1400" dirty="0">
              <a:latin typeface="Arial" panose="020B0604020202020204" pitchFamily="34" charset="0"/>
            </a:endParaRPr>
          </a:p>
        </p:txBody>
      </p:sp>
      <p:sp>
        <p:nvSpPr>
          <p:cNvPr id="27" name="空心弧 40"/>
          <p:cNvSpPr>
            <a:spLocks noChangeArrowheads="1"/>
          </p:cNvSpPr>
          <p:nvPr/>
        </p:nvSpPr>
        <p:spPr bwMode="auto">
          <a:xfrm rot="5400000">
            <a:off x="-1371600" y="2822575"/>
            <a:ext cx="3068638" cy="3233738"/>
          </a:xfrm>
          <a:custGeom>
            <a:avLst/>
            <a:gdLst>
              <a:gd name="T0" fmla="*/ 387411545 w 21600"/>
              <a:gd name="T1" fmla="*/ 0 h 21600"/>
              <a:gd name="T2" fmla="*/ 4806720 w 21600"/>
              <a:gd name="T3" fmla="*/ 387712366 h 21600"/>
              <a:gd name="T4" fmla="*/ 387411545 w 21600"/>
              <a:gd name="T5" fmla="*/ 9656961 h 21600"/>
              <a:gd name="T6" fmla="*/ 770016179 w 21600"/>
              <a:gd name="T7" fmla="*/ 38771236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69" y="10800"/>
                </a:moveTo>
                <a:cubicBezTo>
                  <a:pt x="269" y="4983"/>
                  <a:pt x="4983" y="269"/>
                  <a:pt x="10800" y="269"/>
                </a:cubicBezTo>
                <a:cubicBezTo>
                  <a:pt x="16616" y="268"/>
                  <a:pt x="21330" y="4983"/>
                  <a:pt x="21331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269" y="10800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39999"/>
            </a:schemeClr>
          </a:solidFill>
          <a:ln>
            <a:noFill/>
          </a:ln>
        </p:spPr>
        <p:txBody>
          <a:bodyPr lIns="68573" tIns="34287" rIns="68573" bIns="34287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8" name="直接连接符 52"/>
          <p:cNvSpPr>
            <a:spLocks noChangeShapeType="1"/>
          </p:cNvSpPr>
          <p:nvPr/>
        </p:nvSpPr>
        <p:spPr bwMode="auto">
          <a:xfrm>
            <a:off x="935038" y="3009900"/>
            <a:ext cx="1897063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30" name="直接连接符 58"/>
          <p:cNvSpPr>
            <a:spLocks noChangeShapeType="1"/>
          </p:cNvSpPr>
          <p:nvPr/>
        </p:nvSpPr>
        <p:spPr bwMode="auto">
          <a:xfrm>
            <a:off x="930275" y="5911850"/>
            <a:ext cx="1781175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31" name="直接连接符 66"/>
          <p:cNvSpPr>
            <a:spLocks noChangeShapeType="1"/>
          </p:cNvSpPr>
          <p:nvPr/>
        </p:nvSpPr>
        <p:spPr bwMode="auto">
          <a:xfrm>
            <a:off x="1720850" y="5292725"/>
            <a:ext cx="1858963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90119" name="矩形 71"/>
          <p:cNvSpPr/>
          <p:nvPr/>
        </p:nvSpPr>
        <p:spPr>
          <a:xfrm>
            <a:off x="973138" y="2628900"/>
            <a:ext cx="1062037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鲁班之思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0120" name="矩形 73"/>
          <p:cNvSpPr/>
          <p:nvPr/>
        </p:nvSpPr>
        <p:spPr>
          <a:xfrm>
            <a:off x="1808163" y="4886325"/>
            <a:ext cx="1266825" cy="407988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sz="2200" dirty="0">
                <a:solidFill>
                  <a:srgbClr val="0066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鲁班之行</a:t>
            </a:r>
            <a:endParaRPr lang="zh-CN" altLang="en-US" sz="2200" dirty="0">
              <a:solidFill>
                <a:srgbClr val="0066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0121" name="矩形 75"/>
          <p:cNvSpPr/>
          <p:nvPr/>
        </p:nvSpPr>
        <p:spPr>
          <a:xfrm>
            <a:off x="1733550" y="3362325"/>
            <a:ext cx="1062038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鲁班之家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0122" name="矩形 77"/>
          <p:cNvSpPr/>
          <p:nvPr/>
        </p:nvSpPr>
        <p:spPr>
          <a:xfrm>
            <a:off x="1960563" y="4141788"/>
            <a:ext cx="1062037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鲁班之论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90123" name="组合 134"/>
          <p:cNvGrpSpPr/>
          <p:nvPr/>
        </p:nvGrpSpPr>
        <p:grpSpPr>
          <a:xfrm>
            <a:off x="-1320800" y="3190875"/>
            <a:ext cx="2630488" cy="2497138"/>
            <a:chOff x="-112105" y="2839261"/>
            <a:chExt cx="2497422" cy="2497422"/>
          </a:xfrm>
        </p:grpSpPr>
        <p:grpSp>
          <p:nvGrpSpPr>
            <p:cNvPr id="3" name="组合 38"/>
            <p:cNvGrpSpPr/>
            <p:nvPr/>
          </p:nvGrpSpPr>
          <p:grpSpPr>
            <a:xfrm>
              <a:off x="-112105" y="2839261"/>
              <a:ext cx="2497422" cy="2497422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1" name="同心圆 40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42" name="椭圆 41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40" name="椭圆 81"/>
            <p:cNvSpPr>
              <a:spLocks noChangeArrowheads="1"/>
            </p:cNvSpPr>
            <p:nvPr/>
          </p:nvSpPr>
          <p:spPr bwMode="auto">
            <a:xfrm>
              <a:off x="75318" y="3038785"/>
              <a:ext cx="2104717" cy="2104715"/>
            </a:xfrm>
            <a:prstGeom prst="ellipse">
              <a:avLst/>
            </a:prstGeom>
            <a:blipFill dpi="0" rotWithShape="1">
              <a:blip r:embed="rId1" cstate="print"/>
              <a:srcRect/>
              <a:stretch>
                <a:fillRect/>
              </a:stretch>
            </a:blip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43" name="椭圆 42"/>
          <p:cNvSpPr/>
          <p:nvPr/>
        </p:nvSpPr>
        <p:spPr>
          <a:xfrm>
            <a:off x="636588" y="2879725"/>
            <a:ext cx="363538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4" name="椭圆 43"/>
          <p:cNvSpPr/>
          <p:nvPr/>
        </p:nvSpPr>
        <p:spPr>
          <a:xfrm>
            <a:off x="1404938" y="3579813"/>
            <a:ext cx="365125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5" name="椭圆 44"/>
          <p:cNvSpPr/>
          <p:nvPr/>
        </p:nvSpPr>
        <p:spPr>
          <a:xfrm>
            <a:off x="1346200" y="5081588"/>
            <a:ext cx="365125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519113" y="5738813"/>
            <a:ext cx="363538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90128" name="矩形 73"/>
          <p:cNvSpPr/>
          <p:nvPr/>
        </p:nvSpPr>
        <p:spPr>
          <a:xfrm>
            <a:off x="1201738" y="5591175"/>
            <a:ext cx="1062037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鲁班之星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48" name="直接连接符 62"/>
          <p:cNvCxnSpPr>
            <a:cxnSpLocks noChangeShapeType="1"/>
          </p:cNvCxnSpPr>
          <p:nvPr/>
        </p:nvCxnSpPr>
        <p:spPr bwMode="auto">
          <a:xfrm>
            <a:off x="1962150" y="4554538"/>
            <a:ext cx="1782763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</p:cxnSp>
      <p:sp>
        <p:nvSpPr>
          <p:cNvPr id="49" name="椭圆 48"/>
          <p:cNvSpPr/>
          <p:nvPr/>
        </p:nvSpPr>
        <p:spPr>
          <a:xfrm>
            <a:off x="1587500" y="4359275"/>
            <a:ext cx="365125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0" name="直接连接符 66"/>
          <p:cNvSpPr>
            <a:spLocks noChangeShapeType="1"/>
          </p:cNvSpPr>
          <p:nvPr/>
        </p:nvSpPr>
        <p:spPr bwMode="auto">
          <a:xfrm>
            <a:off x="1770063" y="3709988"/>
            <a:ext cx="1252538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90132" name="文本占位符 369665"/>
          <p:cNvSpPr txBox="1"/>
          <p:nvPr/>
        </p:nvSpPr>
        <p:spPr>
          <a:xfrm>
            <a:off x="266700" y="1785938"/>
            <a:ext cx="4949825" cy="698500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/>
          <a:p>
            <a:pPr defTabSz="913130" eaLnBrk="1" hangingPunct="1"/>
            <a:r>
              <a:rPr lang="en-US" altLang="zh-CN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2.4 </a:t>
            </a:r>
            <a:r>
              <a:rPr lang="zh-CN" altLang="en-US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鲁班之行</a:t>
            </a:r>
            <a:endParaRPr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3130" eaLnBrk="1" hangingPunct="1"/>
            <a:endParaRPr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0133" name="Rectangle 43"/>
          <p:cNvSpPr/>
          <p:nvPr/>
        </p:nvSpPr>
        <p:spPr>
          <a:xfrm>
            <a:off x="792163" y="755650"/>
            <a:ext cx="5307012" cy="852488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 anchor="ctr"/>
          <a:p>
            <a:pPr eaLnBrk="1" hangingPunct="1"/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鲁班文化育人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0134" name="Line 2"/>
          <p:cNvSpPr/>
          <p:nvPr/>
        </p:nvSpPr>
        <p:spPr>
          <a:xfrm>
            <a:off x="2600325" y="0"/>
            <a:ext cx="1704975" cy="0"/>
          </a:xfrm>
          <a:prstGeom prst="line">
            <a:avLst/>
          </a:prstGeom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90135" name="Line 2"/>
          <p:cNvSpPr/>
          <p:nvPr/>
        </p:nvSpPr>
        <p:spPr>
          <a:xfrm>
            <a:off x="2600325" y="0"/>
            <a:ext cx="1704975" cy="0"/>
          </a:xfrm>
          <a:prstGeom prst="line">
            <a:avLst/>
          </a:prstGeom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90136" name="Line 2"/>
          <p:cNvSpPr/>
          <p:nvPr/>
        </p:nvSpPr>
        <p:spPr>
          <a:xfrm>
            <a:off x="2600325" y="0"/>
            <a:ext cx="1704975" cy="0"/>
          </a:xfrm>
          <a:prstGeom prst="line">
            <a:avLst/>
          </a:prstGeom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90137" name="Line 2"/>
          <p:cNvSpPr/>
          <p:nvPr/>
        </p:nvSpPr>
        <p:spPr>
          <a:xfrm>
            <a:off x="2600325" y="0"/>
            <a:ext cx="1704975" cy="0"/>
          </a:xfrm>
          <a:prstGeom prst="line">
            <a:avLst/>
          </a:prstGeom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</p:sp>
      <p:graphicFrame>
        <p:nvGraphicFramePr>
          <p:cNvPr id="90138" name="表格 90137"/>
          <p:cNvGraphicFramePr/>
          <p:nvPr/>
        </p:nvGraphicFramePr>
        <p:xfrm>
          <a:off x="3889375" y="3519488"/>
          <a:ext cx="5832475" cy="1362075"/>
        </p:xfrm>
        <a:graphic>
          <a:graphicData uri="http://schemas.openxmlformats.org/drawingml/2006/table">
            <a:tbl>
              <a:tblPr/>
              <a:tblGrid>
                <a:gridCol w="509588"/>
                <a:gridCol w="3937000"/>
                <a:gridCol w="728662"/>
                <a:gridCol w="657225"/>
              </a:tblGrid>
              <a:tr h="2381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5930" lvl="1" indent="127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3130" lvl="2" indent="127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0330" lvl="3" indent="127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7530" lvl="4" indent="127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defTabSz="913130" eaLnBrk="1" fontAlgn="ctr" hangingPunct="1">
                        <a:buNone/>
                      </a:pPr>
                      <a:r>
                        <a:rPr lang="zh-CN" altLang="en-US" sz="1200" dirty="0"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序号</a:t>
                      </a:r>
                      <a:endParaRPr lang="zh-CN" altLang="en-US" sz="1200" dirty="0">
                        <a:latin typeface="仿宋_GB2312" pitchFamily="49" charset="-122"/>
                        <a:ea typeface="黑体" panose="02010609060101010101" pitchFamily="49" charset="-122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5930" lvl="1" indent="127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3130" lvl="2" indent="127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0330" lvl="3" indent="127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7530" lvl="4" indent="127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defTabSz="913130" eaLnBrk="1" fontAlgn="ctr" hangingPunct="1">
                        <a:buNone/>
                      </a:pPr>
                      <a:r>
                        <a:rPr lang="zh-CN" altLang="en-US" sz="1200" dirty="0"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项目名称</a:t>
                      </a:r>
                      <a:endParaRPr lang="zh-CN" altLang="en-US" sz="1200" dirty="0">
                        <a:latin typeface="仿宋_GB2312" pitchFamily="49" charset="-122"/>
                        <a:ea typeface="黑体" panose="02010609060101010101" pitchFamily="49" charset="-122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5930" lvl="1" indent="127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3130" lvl="2" indent="127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0330" lvl="3" indent="127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7530" lvl="4" indent="127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defTabSz="913130" eaLnBrk="1" fontAlgn="ctr" hangingPunct="1">
                        <a:buNone/>
                      </a:pPr>
                      <a:r>
                        <a:rPr lang="zh-CN" altLang="en-US" sz="1200" dirty="0"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项目类型</a:t>
                      </a:r>
                      <a:endParaRPr lang="zh-CN" altLang="en-US" sz="1200" dirty="0">
                        <a:latin typeface="仿宋_GB2312" pitchFamily="49" charset="-122"/>
                        <a:ea typeface="黑体" panose="02010609060101010101" pitchFamily="49" charset="-122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5930" lvl="1" indent="127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3130" lvl="2" indent="127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0330" lvl="3" indent="127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7530" lvl="4" indent="127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defTabSz="913130" eaLnBrk="1" fontAlgn="ctr" hangingPunct="1">
                        <a:buNone/>
                      </a:pPr>
                      <a:r>
                        <a:rPr lang="zh-CN" altLang="en-US" sz="1200" dirty="0"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负责人</a:t>
                      </a:r>
                      <a:endParaRPr lang="zh-CN" altLang="en-US" sz="1200" dirty="0">
                        <a:latin typeface="仿宋_GB2312" pitchFamily="49" charset="-122"/>
                        <a:ea typeface="黑体" panose="02010609060101010101" pitchFamily="49" charset="-122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</a:tr>
              <a:tr h="3349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5930" lvl="1" indent="127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3130" lvl="2" indent="127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0330" lvl="3" indent="127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7530" lvl="4" indent="127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defTabSz="913130" eaLnBrk="1" fontAlgn="ctr" hangingPunct="1">
                        <a:buNone/>
                      </a:pPr>
                      <a:r>
                        <a:rPr lang="en-US" altLang="zh-CN" sz="1200" b="0" dirty="0"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1</a:t>
                      </a:r>
                      <a:endParaRPr lang="en-US" altLang="zh-CN" sz="1200" b="0" dirty="0">
                        <a:latin typeface="Arial" panose="020B0604020202020204" pitchFamily="34" charset="0"/>
                        <a:ea typeface="黑体" panose="02010609060101010101" pitchFamily="49" charset="-122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5930" lvl="1" indent="127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3130" lvl="2" indent="127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0330" lvl="3" indent="127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7530" lvl="4" indent="127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defTabSz="913130" eaLnBrk="1" fontAlgn="ctr" hangingPunct="1">
                        <a:buNone/>
                      </a:pPr>
                      <a:r>
                        <a:rPr lang="zh-CN" altLang="en-US" sz="1200" b="0" dirty="0"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超薄型屋顶绿化技术适应性研究及推广应用</a:t>
                      </a:r>
                      <a:r>
                        <a:rPr lang="en-US" altLang="zh-CN" sz="1200" b="0" dirty="0"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-</a:t>
                      </a:r>
                      <a:r>
                        <a:rPr lang="zh-CN" altLang="en-US" sz="1200" b="0" dirty="0"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以江西省为例</a:t>
                      </a:r>
                      <a:endParaRPr lang="zh-CN" altLang="en-US" sz="1200" b="0" dirty="0">
                        <a:latin typeface="仿宋_GB2312" pitchFamily="49" charset="-122"/>
                        <a:ea typeface="黑体" panose="02010609060101010101" pitchFamily="49" charset="-122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5930" lvl="1" indent="127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3130" lvl="2" indent="127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0330" lvl="3" indent="127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7530" lvl="4" indent="127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defTabSz="913130" eaLnBrk="1" fontAlgn="ctr" hangingPunct="1">
                        <a:buNone/>
                      </a:pPr>
                      <a:r>
                        <a:rPr lang="zh-CN" altLang="en-US" sz="1200" b="0" dirty="0"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重点项目</a:t>
                      </a:r>
                      <a:endParaRPr lang="zh-CN" altLang="en-US" sz="1200" b="0" dirty="0">
                        <a:latin typeface="仿宋_GB2312" pitchFamily="49" charset="-122"/>
                        <a:ea typeface="黑体" panose="02010609060101010101" pitchFamily="49" charset="-122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5930" lvl="1" indent="127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3130" lvl="2" indent="127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0330" lvl="3" indent="127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7530" lvl="4" indent="127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defTabSz="913130" eaLnBrk="1" fontAlgn="ctr" hangingPunct="1">
                        <a:buNone/>
                      </a:pPr>
                      <a:r>
                        <a:rPr lang="zh-CN" altLang="en-US" sz="1200" b="0" dirty="0"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皮玲</a:t>
                      </a:r>
                      <a:endParaRPr lang="zh-CN" altLang="en-US" sz="1200" b="0" dirty="0">
                        <a:latin typeface="仿宋_GB2312" pitchFamily="49" charset="-122"/>
                        <a:ea typeface="黑体" panose="02010609060101010101" pitchFamily="49" charset="-122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</a:tr>
              <a:tr h="36036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5930" lvl="1" indent="127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3130" lvl="2" indent="127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0330" lvl="3" indent="127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7530" lvl="4" indent="127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defTabSz="913130" eaLnBrk="1" fontAlgn="ctr" hangingPunct="1">
                        <a:buNone/>
                      </a:pPr>
                      <a:r>
                        <a:rPr lang="en-US" altLang="zh-CN" sz="1200" b="0" dirty="0"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2</a:t>
                      </a:r>
                      <a:endParaRPr lang="en-US" altLang="zh-CN" sz="1200" b="0" dirty="0">
                        <a:latin typeface="Arial" panose="020B0604020202020204" pitchFamily="34" charset="0"/>
                        <a:ea typeface="黑体" panose="02010609060101010101" pitchFamily="49" charset="-122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5930" lvl="1" indent="127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3130" lvl="2" indent="127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0330" lvl="3" indent="127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7530" lvl="4" indent="127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defTabSz="913130" eaLnBrk="1" fontAlgn="ctr" hangingPunct="1">
                        <a:buNone/>
                      </a:pPr>
                      <a:r>
                        <a:rPr lang="zh-CN" altLang="en-US" sz="1200" b="0" dirty="0"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再生混凝土多孔砖配合比创新研究与应用</a:t>
                      </a:r>
                      <a:endParaRPr lang="zh-CN" altLang="en-US" sz="1200" b="0" dirty="0">
                        <a:latin typeface="仿宋_GB2312" pitchFamily="49" charset="-122"/>
                        <a:ea typeface="黑体" panose="02010609060101010101" pitchFamily="49" charset="-122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5930" lvl="1" indent="127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3130" lvl="2" indent="127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0330" lvl="3" indent="127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7530" lvl="4" indent="127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defTabSz="913130" eaLnBrk="1" fontAlgn="ctr" hangingPunct="1">
                        <a:buNone/>
                      </a:pPr>
                      <a:r>
                        <a:rPr lang="zh-CN" altLang="en-US" sz="1200" b="0" dirty="0"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一般项目</a:t>
                      </a:r>
                      <a:endParaRPr lang="zh-CN" altLang="en-US" sz="1200" b="0" dirty="0">
                        <a:latin typeface="仿宋_GB2312" pitchFamily="49" charset="-122"/>
                        <a:ea typeface="黑体" panose="02010609060101010101" pitchFamily="49" charset="-122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5930" lvl="1" indent="127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3130" lvl="2" indent="127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0330" lvl="3" indent="127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7530" lvl="4" indent="127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defTabSz="913130" eaLnBrk="1" fontAlgn="ctr" hangingPunct="1">
                        <a:buNone/>
                      </a:pPr>
                      <a:r>
                        <a:rPr lang="zh-CN" altLang="en-US" sz="1200" b="0" dirty="0"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郭秋兰</a:t>
                      </a:r>
                      <a:endParaRPr lang="zh-CN" altLang="en-US" sz="1200" b="0" dirty="0">
                        <a:latin typeface="仿宋_GB2312" pitchFamily="49" charset="-122"/>
                        <a:ea typeface="黑体" panose="02010609060101010101" pitchFamily="49" charset="-122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</a:tr>
              <a:tr h="4286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5930" lvl="1" indent="127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3130" lvl="2" indent="127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0330" lvl="3" indent="127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7530" lvl="4" indent="127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defTabSz="913130" eaLnBrk="1" fontAlgn="ctr" hangingPunct="1">
                        <a:buNone/>
                      </a:pPr>
                      <a:r>
                        <a:rPr lang="en-US" altLang="zh-CN" sz="1200" b="0" dirty="0"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3</a:t>
                      </a:r>
                      <a:endParaRPr lang="en-US" altLang="zh-CN" sz="1200" b="0" dirty="0">
                        <a:latin typeface="Arial" panose="020B0604020202020204" pitchFamily="34" charset="0"/>
                        <a:ea typeface="黑体" panose="02010609060101010101" pitchFamily="49" charset="-122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5930" lvl="1" indent="127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3130" lvl="2" indent="127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0330" lvl="3" indent="127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7530" lvl="4" indent="127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defTabSz="913130" eaLnBrk="1" fontAlgn="ctr" hangingPunct="1">
                        <a:buNone/>
                      </a:pPr>
                      <a:r>
                        <a:rPr lang="zh-CN" altLang="en-US" sz="1200" b="0" dirty="0"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预制装配式混凝土框架结构梁</a:t>
                      </a:r>
                      <a:r>
                        <a:rPr lang="en-US" altLang="zh-CN" sz="1200" b="0" dirty="0"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-</a:t>
                      </a:r>
                      <a:r>
                        <a:rPr lang="zh-CN" altLang="en-US" sz="1200" b="0" dirty="0"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柱节点性能研</a:t>
                      </a:r>
                      <a:endParaRPr lang="zh-CN" altLang="en-US" sz="1200" b="0" dirty="0">
                        <a:latin typeface="仿宋_GB2312" pitchFamily="49" charset="-122"/>
                        <a:ea typeface="黑体" panose="02010609060101010101" pitchFamily="49" charset="-122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5930" lvl="1" indent="127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3130" lvl="2" indent="127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0330" lvl="3" indent="127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7530" lvl="4" indent="127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defTabSz="913130" eaLnBrk="1" fontAlgn="ctr" hangingPunct="1">
                        <a:buNone/>
                      </a:pPr>
                      <a:r>
                        <a:rPr lang="zh-CN" altLang="en-US" sz="1200" b="0" dirty="0"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青年项目</a:t>
                      </a:r>
                      <a:endParaRPr lang="zh-CN" altLang="en-US" sz="1200" b="0" dirty="0">
                        <a:latin typeface="仿宋_GB2312" pitchFamily="49" charset="-122"/>
                        <a:ea typeface="黑体" panose="02010609060101010101" pitchFamily="49" charset="-122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5930" lvl="1" indent="127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3130" lvl="2" indent="127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0330" lvl="3" indent="127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7530" lvl="4" indent="127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defTabSz="913130" eaLnBrk="1" fontAlgn="ctr" hangingPunct="1">
                        <a:buNone/>
                      </a:pPr>
                      <a:r>
                        <a:rPr lang="zh-CN" altLang="en-US" sz="1200" b="0" dirty="0"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张建营</a:t>
                      </a:r>
                      <a:endParaRPr lang="zh-CN" altLang="en-US" sz="1200" b="0" dirty="0">
                        <a:latin typeface="仿宋_GB2312" pitchFamily="49" charset="-122"/>
                        <a:ea typeface="黑体" panose="02010609060101010101" pitchFamily="49" charset="-122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</a:tr>
            </a:tbl>
          </a:graphicData>
        </a:graphic>
      </p:graphicFrame>
      <p:sp>
        <p:nvSpPr>
          <p:cNvPr id="202757" name="Rectangle 5"/>
          <p:cNvSpPr/>
          <p:nvPr/>
        </p:nvSpPr>
        <p:spPr>
          <a:xfrm>
            <a:off x="5078413" y="4953000"/>
            <a:ext cx="3635375" cy="307975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p>
            <a:pPr algn="ctr"/>
            <a:r>
              <a:rPr lang="zh-CN" altLang="en-US" sz="1400" dirty="0">
                <a:latin typeface="Arial" panose="020B0604020202020204" pitchFamily="34" charset="0"/>
              </a:rPr>
              <a:t>我院</a:t>
            </a:r>
            <a:r>
              <a:rPr lang="en-US" altLang="zh-CN" sz="1400" dirty="0">
                <a:latin typeface="Arial" panose="020B0604020202020204" pitchFamily="34" charset="0"/>
              </a:rPr>
              <a:t>2016</a:t>
            </a:r>
            <a:r>
              <a:rPr lang="zh-CN" altLang="en-US" sz="1400" dirty="0">
                <a:latin typeface="Arial" panose="020B0604020202020204" pitchFamily="34" charset="0"/>
              </a:rPr>
              <a:t>年度新余市科技计划项目立项名单</a:t>
            </a:r>
            <a:endParaRPr lang="zh-CN" altLang="en-US" sz="1400" dirty="0">
              <a:latin typeface="Arial" panose="020B0604020202020204" pitchFamily="34" charset="0"/>
            </a:endParaRPr>
          </a:p>
        </p:txBody>
      </p:sp>
      <p:graphicFrame>
        <p:nvGraphicFramePr>
          <p:cNvPr id="39" name="表格 38"/>
          <p:cNvGraphicFramePr>
            <a:graphicFrameLocks noGrp="1"/>
          </p:cNvGraphicFramePr>
          <p:nvPr/>
        </p:nvGraphicFramePr>
        <p:xfrm>
          <a:off x="3887788" y="5267325"/>
          <a:ext cx="5832475" cy="1630363"/>
        </p:xfrm>
        <a:graphic>
          <a:graphicData uri="http://schemas.openxmlformats.org/drawingml/2006/table">
            <a:tbl>
              <a:tblPr>
                <a:tableStyleId>{8FD4443E-F989-4FC4-A0C8-D5A2AF1F390B}</a:tableStyleId>
              </a:tblPr>
              <a:tblGrid>
                <a:gridCol w="580769"/>
                <a:gridCol w="4012398"/>
                <a:gridCol w="1239308"/>
              </a:tblGrid>
              <a:tr h="2332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zh-CN" sz="1200" b="1" u="none" strike="noStrike" kern="1200" dirty="0">
                          <a:solidFill>
                            <a:schemeClr val="tx1"/>
                          </a:solidFill>
                        </a:rPr>
                        <a:t>序号</a:t>
                      </a:r>
                      <a:endParaRPr lang="zh-CN" altLang="zh-CN" sz="1200" b="1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327" marR="57327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zh-CN" sz="1200" b="1" u="none" strike="noStrike" kern="1200" dirty="0">
                          <a:solidFill>
                            <a:schemeClr val="tx1"/>
                          </a:solidFill>
                        </a:rPr>
                        <a:t>项目名称</a:t>
                      </a:r>
                      <a:endParaRPr lang="zh-CN" altLang="zh-CN" sz="1200" b="1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327" marR="57327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zh-CN" sz="1200" b="1" u="none" strike="noStrike" kern="1200" dirty="0">
                          <a:solidFill>
                            <a:schemeClr val="tx1"/>
                          </a:solidFill>
                        </a:rPr>
                        <a:t>负责人 </a:t>
                      </a:r>
                      <a:endParaRPr lang="zh-CN" altLang="zh-CN" sz="1200" b="1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327" marR="57327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29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u="none" strike="noStrike" kern="120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CN" altLang="zh-CN" sz="1200" u="none" strike="noStrike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327" marR="57327" marT="0" marB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zh-CN" sz="1200" u="none" strike="noStrike" kern="1200" dirty="0">
                          <a:solidFill>
                            <a:schemeClr val="tx1"/>
                          </a:solidFill>
                        </a:rPr>
                        <a:t>超薄层屋顶绿化节能效益综合评价研究 </a:t>
                      </a:r>
                      <a:r>
                        <a:rPr lang="en-US" altLang="zh-CN" sz="1200" u="none" strike="noStrike" kern="1200" dirty="0">
                          <a:solidFill>
                            <a:schemeClr val="tx1"/>
                          </a:solidFill>
                        </a:rPr>
                        <a:t>– </a:t>
                      </a:r>
                      <a:r>
                        <a:rPr lang="zh-CN" altLang="zh-CN" sz="1200" u="none" strike="noStrike" kern="1200" dirty="0">
                          <a:solidFill>
                            <a:schemeClr val="tx1"/>
                          </a:solidFill>
                        </a:rPr>
                        <a:t>以新余为例</a:t>
                      </a:r>
                      <a:endParaRPr lang="zh-CN" altLang="zh-CN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327" marR="57327" marT="0" marB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zh-CN" sz="1200" u="none" strike="noStrike" kern="1200" dirty="0">
                          <a:solidFill>
                            <a:schemeClr val="tx1"/>
                          </a:solidFill>
                        </a:rPr>
                        <a:t>皮玲</a:t>
                      </a:r>
                      <a:endParaRPr lang="zh-CN" altLang="zh-CN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327" marR="57327" marT="0" marB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469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u="none" strike="noStrike" kern="120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CN" altLang="zh-CN" sz="1200" u="none" strike="noStrike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327" marR="57327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zh-CN" sz="1200" u="none" strike="noStrike" kern="1200" dirty="0">
                          <a:solidFill>
                            <a:schemeClr val="tx1"/>
                          </a:solidFill>
                        </a:rPr>
                        <a:t>装配式框架建筑抗震节点构造优化技术研究 </a:t>
                      </a:r>
                      <a:r>
                        <a:rPr lang="en-US" altLang="zh-CN" sz="1200" u="none" strike="noStrike" kern="1200" dirty="0">
                          <a:solidFill>
                            <a:schemeClr val="tx1"/>
                          </a:solidFill>
                        </a:rPr>
                        <a:t>– </a:t>
                      </a:r>
                      <a:r>
                        <a:rPr lang="zh-CN" altLang="zh-CN" sz="1200" u="none" strike="noStrike" kern="1200" dirty="0">
                          <a:solidFill>
                            <a:schemeClr val="tx1"/>
                          </a:solidFill>
                        </a:rPr>
                        <a:t>以新余为例</a:t>
                      </a:r>
                      <a:endParaRPr lang="zh-CN" altLang="zh-CN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327" marR="5732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zh-CN" sz="1200" u="none" strike="noStrike" kern="1200">
                          <a:solidFill>
                            <a:schemeClr val="tx1"/>
                          </a:solidFill>
                        </a:rPr>
                        <a:t>张建营</a:t>
                      </a:r>
                      <a:endParaRPr lang="zh-CN" altLang="zh-CN" sz="1200" u="none" strike="noStrike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327" marR="57327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507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u="none" strike="noStrike" kern="120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CN" altLang="zh-CN" sz="1200" u="none" strike="noStrike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327" marR="57327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zh-CN" sz="1200" u="none" strike="noStrike" kern="1200" dirty="0">
                          <a:solidFill>
                            <a:schemeClr val="tx1"/>
                          </a:solidFill>
                        </a:rPr>
                        <a:t>基于</a:t>
                      </a:r>
                      <a:r>
                        <a:rPr lang="en-US" altLang="zh-CN" sz="1200" u="none" strike="noStrike" kern="1200" dirty="0">
                          <a:solidFill>
                            <a:schemeClr val="tx1"/>
                          </a:solidFill>
                        </a:rPr>
                        <a:t>BIM</a:t>
                      </a:r>
                      <a:r>
                        <a:rPr lang="zh-CN" altLang="zh-CN" sz="1200" u="none" strike="noStrike" kern="1200" dirty="0">
                          <a:solidFill>
                            <a:schemeClr val="tx1"/>
                          </a:solidFill>
                        </a:rPr>
                        <a:t>技术的装配式混凝土建筑结构设计研究与应用</a:t>
                      </a:r>
                      <a:endParaRPr lang="zh-CN" altLang="zh-CN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327" marR="5732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zh-CN" sz="1200" u="none" strike="noStrike" kern="1200">
                          <a:solidFill>
                            <a:schemeClr val="tx1"/>
                          </a:solidFill>
                        </a:rPr>
                        <a:t>孙博</a:t>
                      </a:r>
                      <a:endParaRPr lang="zh-CN" altLang="zh-CN" sz="1200" u="none" strike="noStrike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327" marR="57327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609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u="none" strike="noStrike" kern="120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CN" altLang="zh-CN" sz="1200" u="none" strike="noStrike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327" marR="57327" marT="0" marB="0"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zh-CN" sz="1200" u="none" strike="noStrike" kern="1200" dirty="0">
                          <a:solidFill>
                            <a:schemeClr val="tx1"/>
                          </a:solidFill>
                        </a:rPr>
                        <a:t>共享机制下基础设施项目建设发展研究</a:t>
                      </a:r>
                      <a:endParaRPr lang="zh-CN" altLang="zh-CN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327" marR="57327" marT="0" marB="0" anchor="ctr"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zh-CN" sz="1200" u="none" strike="noStrike" kern="1200">
                          <a:solidFill>
                            <a:schemeClr val="tx1"/>
                          </a:solidFill>
                        </a:rPr>
                        <a:t>黄颖</a:t>
                      </a:r>
                      <a:endParaRPr lang="zh-CN" altLang="zh-CN" sz="1200" u="none" strike="noStrike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327" marR="57327" marT="0" marB="0"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090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u="none" strike="noStrike" kern="12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CN" altLang="zh-CN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327" marR="57327" marT="0" marB="0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zh-CN" sz="1200" u="none" strike="noStrike" kern="1200" dirty="0">
                          <a:solidFill>
                            <a:schemeClr val="tx1"/>
                          </a:solidFill>
                        </a:rPr>
                        <a:t>民用建筑结构安全性鉴定与评价系统的开发及应用推广</a:t>
                      </a:r>
                      <a:endParaRPr lang="zh-CN" altLang="zh-CN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327" marR="57327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zh-CN" sz="1200" u="none" strike="noStrike" kern="1200" dirty="0">
                          <a:solidFill>
                            <a:schemeClr val="tx1"/>
                          </a:solidFill>
                        </a:rPr>
                        <a:t>蒋新新</a:t>
                      </a:r>
                      <a:endParaRPr lang="zh-CN" altLang="zh-CN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327" marR="57327" marT="0" marB="0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7" name="表格 46"/>
          <p:cNvGraphicFramePr>
            <a:graphicFrameLocks noGrp="1"/>
          </p:cNvGraphicFramePr>
          <p:nvPr/>
        </p:nvGraphicFramePr>
        <p:xfrm>
          <a:off x="3897313" y="2071688"/>
          <a:ext cx="5824538" cy="998538"/>
        </p:xfrm>
        <a:graphic>
          <a:graphicData uri="http://schemas.openxmlformats.org/drawingml/2006/table">
            <a:tbl>
              <a:tblPr>
                <a:tableStyleId>{D27102A9-8310-4765-A935-A1911B00CA55}</a:tableStyleId>
              </a:tblPr>
              <a:tblGrid>
                <a:gridCol w="454482"/>
                <a:gridCol w="3683690"/>
                <a:gridCol w="920923"/>
                <a:gridCol w="765442"/>
              </a:tblGrid>
              <a:tr h="28819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dirty="0"/>
                        <a:t>序号</a:t>
                      </a:r>
                      <a:endParaRPr lang="zh-CN" altLang="en-US" sz="1200" b="1" i="0" u="none" strike="noStrike" dirty="0">
                        <a:latin typeface="仿宋_GB2312"/>
                      </a:endParaRPr>
                    </a:p>
                  </a:txBody>
                  <a:tcPr marL="9524" marR="9524" marT="953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dirty="0"/>
                        <a:t>项目名称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latin typeface="仿宋_GB2312"/>
                      </a:endParaRPr>
                    </a:p>
                  </a:txBody>
                  <a:tcPr marL="9524" marR="9524" marT="953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dirty="0"/>
                        <a:t>项目类型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latin typeface="仿宋_GB2312"/>
                      </a:endParaRPr>
                    </a:p>
                  </a:txBody>
                  <a:tcPr marL="9524" marR="9524" marT="953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dirty="0"/>
                        <a:t>负责人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latin typeface="仿宋_GB2312"/>
                      </a:endParaRPr>
                    </a:p>
                  </a:txBody>
                  <a:tcPr marL="9524" marR="9524" marT="953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5517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u="none" strike="noStrike"/>
                        <a:t>1</a:t>
                      </a:r>
                      <a:endParaRPr lang="en-US" altLang="zh-CN" sz="1200" b="0" i="0" u="none" strike="noStrike">
                        <a:latin typeface="仿宋_GB2312"/>
                      </a:endParaRPr>
                    </a:p>
                  </a:txBody>
                  <a:tcPr marL="9524" marR="9524" marT="9530" marB="0" anchor="b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200" u="none" strike="noStrike"/>
                        <a:t>渗流耦合作用下地下混凝土衬砌结构性能劣化研究</a:t>
                      </a:r>
                      <a:endParaRPr lang="zh-CN" altLang="en-US" sz="1200" b="0" i="0" u="none" strike="noStrike">
                        <a:latin typeface="仿宋_GB2312"/>
                      </a:endParaRPr>
                    </a:p>
                  </a:txBody>
                  <a:tcPr marL="9524" marR="9524" marT="9530" marB="0" anchor="b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200" u="none" strike="noStrike"/>
                        <a:t>重点项目</a:t>
                      </a:r>
                      <a:endParaRPr lang="zh-CN" altLang="en-US" sz="1200" b="0" i="0" u="none" strike="noStrike">
                        <a:latin typeface="仿宋_GB2312"/>
                      </a:endParaRPr>
                    </a:p>
                  </a:txBody>
                  <a:tcPr marL="9524" marR="9524" marT="9530" marB="0" anchor="b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200" u="none" strike="noStrike"/>
                        <a:t>潘洪科</a:t>
                      </a:r>
                      <a:endParaRPr lang="zh-CN" altLang="en-US" sz="1200" b="0" i="0" u="none" strike="noStrike">
                        <a:latin typeface="仿宋_GB2312"/>
                      </a:endParaRPr>
                    </a:p>
                  </a:txBody>
                  <a:tcPr marL="9524" marR="9524" marT="9530" marB="0" anchor="b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5517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u="none" strike="noStrike" dirty="0"/>
                        <a:t>2</a:t>
                      </a:r>
                      <a:endParaRPr lang="en-US" altLang="zh-CN" sz="1200" b="0" i="0" u="none" strike="noStrike" dirty="0">
                        <a:latin typeface="仿宋_GB2312"/>
                      </a:endParaRPr>
                    </a:p>
                  </a:txBody>
                  <a:tcPr marL="9524" marR="9524" marT="9530" marB="0" anchor="b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 BIM</a:t>
                      </a:r>
                      <a:r>
                        <a:rPr lang="zh-CN" altLang="en-US" sz="1200" u="none" strike="noStrike" dirty="0"/>
                        <a:t>技术在装配式混凝土结构设计中的应用研究</a:t>
                      </a:r>
                      <a:endParaRPr lang="zh-CN" altLang="en-US" sz="1200" b="0" i="0" u="none" strike="noStrike" dirty="0">
                        <a:latin typeface="仿宋_GB2312"/>
                      </a:endParaRPr>
                    </a:p>
                  </a:txBody>
                  <a:tcPr marL="9524" marR="9524" marT="9530" marB="0" anchor="b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200" u="none" strike="noStrike" dirty="0"/>
                        <a:t>青年项目</a:t>
                      </a:r>
                      <a:endParaRPr lang="zh-CN" altLang="en-US" sz="1200" b="0" i="0" u="none" strike="noStrike" dirty="0">
                        <a:latin typeface="仿宋_GB2312"/>
                      </a:endParaRPr>
                    </a:p>
                  </a:txBody>
                  <a:tcPr marL="9524" marR="9524" marT="9530" marB="0" anchor="b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200" u="none" strike="noStrike" dirty="0"/>
                        <a:t>孙博</a:t>
                      </a:r>
                      <a:endParaRPr lang="zh-CN" altLang="en-US" sz="1200" b="0" i="0" u="none" strike="noStrike" dirty="0">
                        <a:latin typeface="仿宋_GB2312"/>
                      </a:endParaRPr>
                    </a:p>
                  </a:txBody>
                  <a:tcPr marL="9524" marR="9524" marT="9530" marB="0" anchor="b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0196" name="矩形 50"/>
          <p:cNvSpPr/>
          <p:nvPr/>
        </p:nvSpPr>
        <p:spPr>
          <a:xfrm>
            <a:off x="3960813" y="1763713"/>
            <a:ext cx="5761037" cy="307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zh-CN" altLang="en-US" sz="1400" dirty="0">
                <a:latin typeface="Arial" panose="020B0604020202020204" pitchFamily="34" charset="0"/>
              </a:rPr>
              <a:t>我院</a:t>
            </a:r>
            <a:r>
              <a:rPr lang="en-US" altLang="zh-CN" sz="1400" dirty="0">
                <a:latin typeface="Arial" panose="020B0604020202020204" pitchFamily="34" charset="0"/>
              </a:rPr>
              <a:t>2017</a:t>
            </a:r>
            <a:r>
              <a:rPr lang="zh-CN" altLang="en-US" sz="1400" dirty="0">
                <a:latin typeface="Arial" panose="020B0604020202020204" pitchFamily="34" charset="0"/>
              </a:rPr>
              <a:t>年度江西省教育厅科学技术研究项目立项名单</a:t>
            </a:r>
            <a:endParaRPr lang="zh-CN" altLang="en-US" sz="14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0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02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0275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1138" name="矩形 34"/>
          <p:cNvSpPr/>
          <p:nvPr/>
        </p:nvSpPr>
        <p:spPr>
          <a:xfrm>
            <a:off x="4286250" y="2268538"/>
            <a:ext cx="5121275" cy="4699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50000"/>
              </a:lnSpc>
            </a:pPr>
            <a:r>
              <a:rPr lang="zh-CN" altLang="en-US" sz="1600" dirty="0">
                <a:latin typeface="Arial" panose="020B0604020202020204" pitchFamily="34" charset="0"/>
              </a:rPr>
              <a:t>我院</a:t>
            </a:r>
            <a:r>
              <a:rPr lang="en-US" altLang="zh-CN" sz="1600" dirty="0">
                <a:latin typeface="Arial" panose="020B0604020202020204" pitchFamily="34" charset="0"/>
              </a:rPr>
              <a:t>2015</a:t>
            </a:r>
            <a:r>
              <a:rPr lang="zh-CN" altLang="en-US" sz="1600" dirty="0">
                <a:latin typeface="Arial" panose="020B0604020202020204" pitchFamily="34" charset="0"/>
              </a:rPr>
              <a:t>学年大学生创新实践项目结题情况</a:t>
            </a:r>
            <a:endParaRPr lang="zh-CN" altLang="en-US" sz="1600" dirty="0">
              <a:latin typeface="Arial" panose="020B0604020202020204" pitchFamily="34" charset="0"/>
            </a:endParaRPr>
          </a:p>
        </p:txBody>
      </p:sp>
      <p:sp>
        <p:nvSpPr>
          <p:cNvPr id="27" name="空心弧 40"/>
          <p:cNvSpPr>
            <a:spLocks noChangeArrowheads="1"/>
          </p:cNvSpPr>
          <p:nvPr/>
        </p:nvSpPr>
        <p:spPr bwMode="auto">
          <a:xfrm rot="5400000">
            <a:off x="-1371600" y="2822575"/>
            <a:ext cx="3068638" cy="3233738"/>
          </a:xfrm>
          <a:custGeom>
            <a:avLst/>
            <a:gdLst>
              <a:gd name="T0" fmla="*/ 387411545 w 21600"/>
              <a:gd name="T1" fmla="*/ 0 h 21600"/>
              <a:gd name="T2" fmla="*/ 4806720 w 21600"/>
              <a:gd name="T3" fmla="*/ 387712366 h 21600"/>
              <a:gd name="T4" fmla="*/ 387411545 w 21600"/>
              <a:gd name="T5" fmla="*/ 9656961 h 21600"/>
              <a:gd name="T6" fmla="*/ 770016179 w 21600"/>
              <a:gd name="T7" fmla="*/ 38771236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69" y="10800"/>
                </a:moveTo>
                <a:cubicBezTo>
                  <a:pt x="269" y="4983"/>
                  <a:pt x="4983" y="269"/>
                  <a:pt x="10800" y="269"/>
                </a:cubicBezTo>
                <a:cubicBezTo>
                  <a:pt x="16616" y="268"/>
                  <a:pt x="21330" y="4983"/>
                  <a:pt x="21331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269" y="10800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39999"/>
            </a:schemeClr>
          </a:solidFill>
          <a:ln>
            <a:noFill/>
          </a:ln>
        </p:spPr>
        <p:txBody>
          <a:bodyPr lIns="68573" tIns="34287" rIns="68573" bIns="34287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8" name="直接连接符 52"/>
          <p:cNvSpPr>
            <a:spLocks noChangeShapeType="1"/>
          </p:cNvSpPr>
          <p:nvPr/>
        </p:nvSpPr>
        <p:spPr bwMode="auto">
          <a:xfrm>
            <a:off x="935038" y="3009900"/>
            <a:ext cx="1897063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30" name="直接连接符 58"/>
          <p:cNvSpPr>
            <a:spLocks noChangeShapeType="1"/>
          </p:cNvSpPr>
          <p:nvPr/>
        </p:nvSpPr>
        <p:spPr bwMode="auto">
          <a:xfrm>
            <a:off x="930275" y="5911850"/>
            <a:ext cx="1781175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31" name="直接连接符 66"/>
          <p:cNvSpPr>
            <a:spLocks noChangeShapeType="1"/>
          </p:cNvSpPr>
          <p:nvPr/>
        </p:nvSpPr>
        <p:spPr bwMode="auto">
          <a:xfrm>
            <a:off x="1720850" y="5292725"/>
            <a:ext cx="1858963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91143" name="矩形 71"/>
          <p:cNvSpPr/>
          <p:nvPr/>
        </p:nvSpPr>
        <p:spPr>
          <a:xfrm>
            <a:off x="973138" y="2628900"/>
            <a:ext cx="1062037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鲁班之思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1144" name="矩形 73"/>
          <p:cNvSpPr/>
          <p:nvPr/>
        </p:nvSpPr>
        <p:spPr>
          <a:xfrm>
            <a:off x="1808163" y="4886325"/>
            <a:ext cx="1266825" cy="407988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sz="2200" dirty="0">
                <a:solidFill>
                  <a:srgbClr val="0066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鲁班之行</a:t>
            </a:r>
            <a:endParaRPr lang="zh-CN" altLang="en-US" sz="2200" dirty="0">
              <a:solidFill>
                <a:srgbClr val="0066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1145" name="矩形 75"/>
          <p:cNvSpPr/>
          <p:nvPr/>
        </p:nvSpPr>
        <p:spPr>
          <a:xfrm>
            <a:off x="1733550" y="3362325"/>
            <a:ext cx="1062038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鲁班之家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1146" name="矩形 77"/>
          <p:cNvSpPr/>
          <p:nvPr/>
        </p:nvSpPr>
        <p:spPr>
          <a:xfrm>
            <a:off x="1960563" y="4141788"/>
            <a:ext cx="1062037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鲁班之论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91147" name="组合 134"/>
          <p:cNvGrpSpPr/>
          <p:nvPr/>
        </p:nvGrpSpPr>
        <p:grpSpPr>
          <a:xfrm>
            <a:off x="-1320800" y="3190875"/>
            <a:ext cx="2630488" cy="2497138"/>
            <a:chOff x="-112105" y="2839261"/>
            <a:chExt cx="2497422" cy="2497422"/>
          </a:xfrm>
        </p:grpSpPr>
        <p:grpSp>
          <p:nvGrpSpPr>
            <p:cNvPr id="3" name="组合 38"/>
            <p:cNvGrpSpPr/>
            <p:nvPr/>
          </p:nvGrpSpPr>
          <p:grpSpPr>
            <a:xfrm>
              <a:off x="-112105" y="2839261"/>
              <a:ext cx="2497422" cy="2497422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1" name="同心圆 40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42" name="椭圆 41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40" name="椭圆 81"/>
            <p:cNvSpPr>
              <a:spLocks noChangeArrowheads="1"/>
            </p:cNvSpPr>
            <p:nvPr/>
          </p:nvSpPr>
          <p:spPr bwMode="auto">
            <a:xfrm>
              <a:off x="75318" y="3038785"/>
              <a:ext cx="2104717" cy="2104715"/>
            </a:xfrm>
            <a:prstGeom prst="ellipse">
              <a:avLst/>
            </a:prstGeom>
            <a:blipFill dpi="0" rotWithShape="1">
              <a:blip r:embed="rId1" cstate="print"/>
              <a:srcRect/>
              <a:stretch>
                <a:fillRect/>
              </a:stretch>
            </a:blip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43" name="椭圆 42"/>
          <p:cNvSpPr/>
          <p:nvPr/>
        </p:nvSpPr>
        <p:spPr>
          <a:xfrm>
            <a:off x="636588" y="2879725"/>
            <a:ext cx="363538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4" name="椭圆 43"/>
          <p:cNvSpPr/>
          <p:nvPr/>
        </p:nvSpPr>
        <p:spPr>
          <a:xfrm>
            <a:off x="1404938" y="3579813"/>
            <a:ext cx="365125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5" name="椭圆 44"/>
          <p:cNvSpPr/>
          <p:nvPr/>
        </p:nvSpPr>
        <p:spPr>
          <a:xfrm>
            <a:off x="1346200" y="5081588"/>
            <a:ext cx="365125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519113" y="5738813"/>
            <a:ext cx="363538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91152" name="矩形 73"/>
          <p:cNvSpPr/>
          <p:nvPr/>
        </p:nvSpPr>
        <p:spPr>
          <a:xfrm>
            <a:off x="1201738" y="5591175"/>
            <a:ext cx="1062037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鲁班之星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48" name="直接连接符 62"/>
          <p:cNvCxnSpPr>
            <a:cxnSpLocks noChangeShapeType="1"/>
          </p:cNvCxnSpPr>
          <p:nvPr/>
        </p:nvCxnSpPr>
        <p:spPr bwMode="auto">
          <a:xfrm>
            <a:off x="1962150" y="4554538"/>
            <a:ext cx="1782763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</p:cxnSp>
      <p:sp>
        <p:nvSpPr>
          <p:cNvPr id="49" name="椭圆 48"/>
          <p:cNvSpPr/>
          <p:nvPr/>
        </p:nvSpPr>
        <p:spPr>
          <a:xfrm>
            <a:off x="1587500" y="4359275"/>
            <a:ext cx="365125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0" name="直接连接符 66"/>
          <p:cNvSpPr>
            <a:spLocks noChangeShapeType="1"/>
          </p:cNvSpPr>
          <p:nvPr/>
        </p:nvSpPr>
        <p:spPr bwMode="auto">
          <a:xfrm>
            <a:off x="1770063" y="3709988"/>
            <a:ext cx="1252538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91156" name="文本占位符 369665"/>
          <p:cNvSpPr txBox="1"/>
          <p:nvPr/>
        </p:nvSpPr>
        <p:spPr>
          <a:xfrm>
            <a:off x="266700" y="1785938"/>
            <a:ext cx="4949825" cy="698500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/>
          <a:p>
            <a:pPr defTabSz="913130" eaLnBrk="1" hangingPunct="1"/>
            <a:r>
              <a:rPr lang="en-US" altLang="zh-CN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2.4 </a:t>
            </a:r>
            <a:r>
              <a:rPr lang="zh-CN" altLang="en-US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鲁班之行</a:t>
            </a:r>
            <a:endParaRPr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3130" eaLnBrk="1" hangingPunct="1"/>
            <a:endParaRPr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1157" name="Rectangle 43"/>
          <p:cNvSpPr/>
          <p:nvPr/>
        </p:nvSpPr>
        <p:spPr>
          <a:xfrm>
            <a:off x="792163" y="755650"/>
            <a:ext cx="5307012" cy="852488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 anchor="ctr"/>
          <a:p>
            <a:pPr eaLnBrk="1" hangingPunct="1"/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鲁班文化育人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34" name="表格 33"/>
          <p:cNvGraphicFramePr>
            <a:graphicFrameLocks noGrp="1"/>
          </p:cNvGraphicFramePr>
          <p:nvPr/>
        </p:nvGraphicFramePr>
        <p:xfrm>
          <a:off x="3300413" y="2844800"/>
          <a:ext cx="6423025" cy="2971800"/>
        </p:xfrm>
        <a:graphic>
          <a:graphicData uri="http://schemas.openxmlformats.org/drawingml/2006/table">
            <a:tbl>
              <a:tblPr>
                <a:tableStyleId>{8FD4443E-F989-4FC4-A0C8-D5A2AF1F390B}</a:tableStyleId>
              </a:tblPr>
              <a:tblGrid>
                <a:gridCol w="511568"/>
                <a:gridCol w="722213"/>
                <a:gridCol w="2256281"/>
                <a:gridCol w="565705"/>
                <a:gridCol w="1645044"/>
                <a:gridCol w="722213"/>
              </a:tblGrid>
              <a:tr h="319874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solidFill>
                            <a:schemeClr val="tx1"/>
                          </a:solidFill>
                        </a:rPr>
                        <a:t>序号</a:t>
                      </a:r>
                      <a:endParaRPr lang="zh-CN" altLang="en-US" sz="10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0036" marR="10036" marT="9523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solidFill>
                            <a:schemeClr val="tx1"/>
                          </a:solidFill>
                        </a:rPr>
                        <a:t>项目编号</a:t>
                      </a:r>
                      <a:endParaRPr lang="zh-CN" altLang="en-US" sz="10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0036" marR="10036" marT="9523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solidFill>
                            <a:schemeClr val="tx1"/>
                          </a:solidFill>
                        </a:rPr>
                        <a:t>项目名称</a:t>
                      </a:r>
                      <a:endParaRPr lang="zh-CN" altLang="en-US" sz="10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0036" marR="10036" marT="9523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solidFill>
                            <a:schemeClr val="tx1"/>
                          </a:solidFill>
                        </a:rPr>
                        <a:t>项目负责人姓名</a:t>
                      </a:r>
                      <a:endParaRPr lang="zh-CN" altLang="en-US" sz="10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0036" marR="10036" marT="9523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solidFill>
                            <a:schemeClr val="tx1"/>
                          </a:solidFill>
                        </a:rPr>
                        <a:t>项目参与人</a:t>
                      </a:r>
                      <a:endParaRPr lang="zh-CN" altLang="en-US" sz="10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0036" marR="10036" marT="9523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solidFill>
                            <a:schemeClr val="tx1"/>
                          </a:solidFill>
                        </a:rPr>
                        <a:t>指导教师姓名</a:t>
                      </a:r>
                      <a:endParaRPr lang="zh-CN" altLang="en-US" sz="10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0036" marR="10036" marT="9523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1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altLang="zh-CN" sz="10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0036" marR="10036" marT="9523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solidFill>
                            <a:schemeClr val="tx1"/>
                          </a:solidFill>
                        </a:rPr>
                        <a:t>2015048</a:t>
                      </a:r>
                      <a:endParaRPr lang="en-US" altLang="zh-CN" sz="10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0036" marR="10036" marT="9523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u="none" strike="noStrike" dirty="0">
                          <a:solidFill>
                            <a:schemeClr val="tx1"/>
                          </a:solidFill>
                        </a:rPr>
                        <a:t>地方高校转型期下集中生产实习实践教学调研</a:t>
                      </a:r>
                      <a:r>
                        <a:rPr lang="en-US" altLang="zh-CN" sz="1000" u="none" strike="noStrike" dirty="0">
                          <a:solidFill>
                            <a:schemeClr val="tx1"/>
                          </a:solidFill>
                        </a:rPr>
                        <a:t>—</a:t>
                      </a:r>
                      <a:r>
                        <a:rPr lang="zh-CN" altLang="en-US" sz="1000" u="none" strike="noStrike" dirty="0">
                          <a:solidFill>
                            <a:schemeClr val="tx1"/>
                          </a:solidFill>
                        </a:rPr>
                        <a:t>以工程造价为例</a:t>
                      </a:r>
                      <a:endParaRPr lang="zh-CN" altLang="en-US" sz="10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0036" marR="10036" marT="9523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solidFill>
                            <a:schemeClr val="tx1"/>
                          </a:solidFill>
                        </a:rPr>
                        <a:t>罗云</a:t>
                      </a:r>
                      <a:endParaRPr lang="zh-CN" altLang="en-US" sz="10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0036" marR="10036" marT="9523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solidFill>
                            <a:schemeClr val="tx1"/>
                          </a:solidFill>
                        </a:rPr>
                        <a:t>叶钰涵</a:t>
                      </a:r>
                      <a:r>
                        <a:rPr lang="en-US" altLang="zh-CN" sz="1000" u="none" strike="noStrike" dirty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zh-CN" altLang="en-US" sz="1000" u="none" strike="noStrike" dirty="0">
                          <a:solidFill>
                            <a:schemeClr val="tx1"/>
                          </a:solidFill>
                        </a:rPr>
                        <a:t>徐群</a:t>
                      </a:r>
                      <a:endParaRPr lang="zh-CN" altLang="en-US" sz="10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0036" marR="10036" marT="9523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solidFill>
                            <a:schemeClr val="tx1"/>
                          </a:solidFill>
                        </a:rPr>
                        <a:t>郭秋兰</a:t>
                      </a:r>
                      <a:endParaRPr lang="zh-CN" altLang="en-US" sz="10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0036" marR="10036" marT="9523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1432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altLang="zh-CN" sz="10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0036" marR="10036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solidFill>
                            <a:schemeClr val="tx1"/>
                          </a:solidFill>
                        </a:rPr>
                        <a:t>2015049</a:t>
                      </a:r>
                      <a:endParaRPr lang="en-US" altLang="zh-CN" sz="10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0036" marR="10036" marT="95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solidFill>
                            <a:schemeClr val="tx1"/>
                          </a:solidFill>
                        </a:rPr>
                        <a:t>BIM</a:t>
                      </a:r>
                      <a:r>
                        <a:rPr lang="zh-CN" altLang="en-US" sz="1000" u="none" strike="noStrike" dirty="0">
                          <a:solidFill>
                            <a:schemeClr val="tx1"/>
                          </a:solidFill>
                        </a:rPr>
                        <a:t>在高校土木专业推行上的可行性研究</a:t>
                      </a:r>
                      <a:endParaRPr lang="zh-CN" altLang="en-US" sz="10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0036" marR="10036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solidFill>
                            <a:schemeClr val="tx1"/>
                          </a:solidFill>
                        </a:rPr>
                        <a:t>曾晓云 </a:t>
                      </a:r>
                      <a:endParaRPr lang="zh-CN" altLang="en-US" sz="10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0036" marR="10036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solidFill>
                            <a:schemeClr val="tx1"/>
                          </a:solidFill>
                        </a:rPr>
                        <a:t>王敏</a:t>
                      </a:r>
                      <a:endParaRPr lang="zh-CN" altLang="en-US" sz="10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0036" marR="10036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solidFill>
                            <a:schemeClr val="tx1"/>
                          </a:solidFill>
                        </a:rPr>
                        <a:t>廖菲菲 </a:t>
                      </a:r>
                      <a:endParaRPr lang="zh-CN" altLang="en-US" sz="10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0036" marR="10036" marT="9523" marB="0" anchor="ctr"/>
                </a:tc>
              </a:tr>
              <a:tr h="31432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altLang="zh-CN" sz="10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0036" marR="10036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solidFill>
                            <a:schemeClr val="tx1"/>
                          </a:solidFill>
                        </a:rPr>
                        <a:t>2015050</a:t>
                      </a:r>
                      <a:endParaRPr lang="en-US" altLang="zh-CN" sz="10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0036" marR="10036" marT="95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u="none" strike="noStrike" dirty="0">
                          <a:solidFill>
                            <a:schemeClr val="tx1"/>
                          </a:solidFill>
                        </a:rPr>
                        <a:t>废弃烧结砖瓦再生骨料混凝土应用技术分析</a:t>
                      </a:r>
                      <a:endParaRPr lang="zh-CN" altLang="en-US" sz="10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0036" marR="10036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solidFill>
                            <a:schemeClr val="tx1"/>
                          </a:solidFill>
                        </a:rPr>
                        <a:t>李文飞  </a:t>
                      </a:r>
                      <a:endParaRPr lang="zh-CN" altLang="en-US" sz="10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0036" marR="10036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solidFill>
                            <a:schemeClr val="tx1"/>
                          </a:solidFill>
                        </a:rPr>
                        <a:t>袁乾博、王强、罗慧慧</a:t>
                      </a:r>
                      <a:endParaRPr lang="zh-CN" altLang="en-US" sz="10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0036" marR="10036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solidFill>
                            <a:schemeClr val="tx1"/>
                          </a:solidFill>
                        </a:rPr>
                        <a:t>孙博  </a:t>
                      </a:r>
                      <a:endParaRPr lang="zh-CN" altLang="en-US" sz="10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0036" marR="10036" marT="9523" marB="0" anchor="ctr"/>
                </a:tc>
              </a:tr>
              <a:tr h="31987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altLang="zh-CN" sz="10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0036" marR="10036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solidFill>
                            <a:schemeClr val="tx1"/>
                          </a:solidFill>
                        </a:rPr>
                        <a:t>2015051</a:t>
                      </a:r>
                      <a:endParaRPr lang="en-US" altLang="zh-CN" sz="10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0036" marR="10036" marT="95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u="none" strike="noStrike" dirty="0">
                          <a:solidFill>
                            <a:schemeClr val="tx1"/>
                          </a:solidFill>
                        </a:rPr>
                        <a:t>新农村建设设计</a:t>
                      </a:r>
                      <a:endParaRPr lang="zh-CN" altLang="en-US" sz="10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0036" marR="10036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solidFill>
                            <a:schemeClr val="tx1"/>
                          </a:solidFill>
                        </a:rPr>
                        <a:t>陆木权</a:t>
                      </a:r>
                      <a:endParaRPr lang="zh-CN" altLang="en-US" sz="10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0036" marR="10036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solidFill>
                            <a:schemeClr val="tx1"/>
                          </a:solidFill>
                        </a:rPr>
                        <a:t>周荆刚、肖艳莹、张晓红、罗诗雯、赵甜甜</a:t>
                      </a:r>
                      <a:endParaRPr lang="zh-CN" altLang="en-US" sz="10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0036" marR="10036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solidFill>
                            <a:schemeClr val="tx1"/>
                          </a:solidFill>
                        </a:rPr>
                        <a:t>张武</a:t>
                      </a:r>
                      <a:endParaRPr lang="zh-CN" altLang="en-US" sz="10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0036" marR="10036" marT="9523" marB="0" anchor="ctr"/>
                </a:tc>
              </a:tr>
              <a:tr h="21596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altLang="zh-CN" sz="10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0036" marR="10036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solidFill>
                            <a:schemeClr val="tx1"/>
                          </a:solidFill>
                        </a:rPr>
                        <a:t>2015052</a:t>
                      </a:r>
                      <a:endParaRPr lang="en-US" altLang="zh-CN" sz="10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0036" marR="10036" marT="95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u="none" strike="noStrike">
                          <a:solidFill>
                            <a:schemeClr val="tx1"/>
                          </a:solidFill>
                        </a:rPr>
                        <a:t>城市生活垃圾焚烧炉处理装置设计</a:t>
                      </a:r>
                      <a:endParaRPr lang="zh-CN" altLang="en-US" sz="10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0036" marR="10036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solidFill>
                            <a:schemeClr val="tx1"/>
                          </a:solidFill>
                        </a:rPr>
                        <a:t>俞韵</a:t>
                      </a:r>
                      <a:endParaRPr lang="zh-CN" altLang="en-US" sz="10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0036" marR="10036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solidFill>
                            <a:schemeClr val="tx1"/>
                          </a:solidFill>
                        </a:rPr>
                        <a:t>陈灵瑶、朱志俊</a:t>
                      </a:r>
                      <a:endParaRPr lang="zh-CN" altLang="en-US" sz="10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0036" marR="10036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solidFill>
                            <a:schemeClr val="tx1"/>
                          </a:solidFill>
                        </a:rPr>
                        <a:t>张小义 </a:t>
                      </a:r>
                      <a:endParaRPr lang="zh-CN" altLang="en-US" sz="10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0036" marR="10036" marT="9523" marB="0" anchor="ctr"/>
                </a:tc>
              </a:tr>
              <a:tr h="26052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altLang="zh-CN" sz="10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0036" marR="10036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solidFill>
                            <a:schemeClr val="tx1"/>
                          </a:solidFill>
                        </a:rPr>
                        <a:t>2015053</a:t>
                      </a:r>
                      <a:endParaRPr lang="en-US" altLang="zh-CN" sz="10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0036" marR="10036" marT="95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u="none" strike="noStrike">
                          <a:solidFill>
                            <a:schemeClr val="tx1"/>
                          </a:solidFill>
                        </a:rPr>
                        <a:t>探讨建筑节能的必要性及节能措施</a:t>
                      </a:r>
                      <a:endParaRPr lang="zh-CN" altLang="en-US" sz="10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0036" marR="10036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solidFill>
                            <a:schemeClr val="tx1"/>
                          </a:solidFill>
                        </a:rPr>
                        <a:t>李振帮</a:t>
                      </a:r>
                      <a:endParaRPr lang="zh-CN" altLang="en-US" sz="10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0036" marR="10036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solidFill>
                            <a:schemeClr val="tx1"/>
                          </a:solidFill>
                        </a:rPr>
                        <a:t>李灯辉、钟颖</a:t>
                      </a:r>
                      <a:endParaRPr lang="zh-CN" altLang="en-US" sz="10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0036" marR="10036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solidFill>
                            <a:schemeClr val="tx1"/>
                          </a:solidFill>
                        </a:rPr>
                        <a:t>钟鑫</a:t>
                      </a:r>
                      <a:endParaRPr lang="zh-CN" altLang="en-US" sz="10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0036" marR="10036" marT="9523" marB="0" anchor="ctr"/>
                </a:tc>
              </a:tr>
              <a:tr h="37707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altLang="zh-CN" sz="10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0036" marR="10036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solidFill>
                            <a:schemeClr val="tx1"/>
                          </a:solidFill>
                        </a:rPr>
                        <a:t>2015054</a:t>
                      </a:r>
                      <a:endParaRPr lang="en-US" altLang="zh-CN" sz="10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0036" marR="10036" marT="95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u="none" strike="noStrike" dirty="0">
                          <a:solidFill>
                            <a:schemeClr val="tx1"/>
                          </a:solidFill>
                        </a:rPr>
                        <a:t>基于</a:t>
                      </a:r>
                      <a:r>
                        <a:rPr lang="en-US" sz="1000" u="none" strike="noStrike" dirty="0">
                          <a:solidFill>
                            <a:schemeClr val="tx1"/>
                          </a:solidFill>
                        </a:rPr>
                        <a:t>BIM</a:t>
                      </a:r>
                      <a:r>
                        <a:rPr lang="zh-CN" altLang="en-US" sz="1000" u="none" strike="noStrike" dirty="0">
                          <a:solidFill>
                            <a:schemeClr val="tx1"/>
                          </a:solidFill>
                        </a:rPr>
                        <a:t>技术应用型人才培养规格调研与分析</a:t>
                      </a:r>
                      <a:endParaRPr lang="zh-CN" altLang="en-US" sz="10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0036" marR="10036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solidFill>
                            <a:schemeClr val="tx1"/>
                          </a:solidFill>
                        </a:rPr>
                        <a:t>吴恒逸</a:t>
                      </a:r>
                      <a:endParaRPr lang="zh-CN" altLang="en-US" sz="10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0036" marR="10036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solidFill>
                            <a:schemeClr val="tx1"/>
                          </a:solidFill>
                        </a:rPr>
                        <a:t>徐巧巧</a:t>
                      </a:r>
                      <a:endParaRPr lang="zh-CN" altLang="en-US" sz="10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0036" marR="10036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solidFill>
                            <a:schemeClr val="tx1"/>
                          </a:solidFill>
                        </a:rPr>
                        <a:t>徐理</a:t>
                      </a:r>
                      <a:endParaRPr lang="zh-CN" altLang="en-US" sz="10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0036" marR="10036" marT="9523" marB="0" anchor="ctr"/>
                </a:tc>
              </a:tr>
              <a:tr h="17140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altLang="zh-CN" sz="10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0036" marR="10036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solidFill>
                            <a:schemeClr val="tx1"/>
                          </a:solidFill>
                        </a:rPr>
                        <a:t>2015055</a:t>
                      </a:r>
                      <a:endParaRPr lang="en-US" altLang="zh-CN" sz="10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0036" marR="10036" marT="95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u="none" strike="noStrike" dirty="0">
                          <a:solidFill>
                            <a:schemeClr val="tx1"/>
                          </a:solidFill>
                        </a:rPr>
                        <a:t>新余市龙泉湾小区</a:t>
                      </a:r>
                      <a:r>
                        <a:rPr lang="en-US" sz="1000" u="none" strike="noStrike" dirty="0">
                          <a:solidFill>
                            <a:schemeClr val="tx1"/>
                          </a:solidFill>
                        </a:rPr>
                        <a:t>PMST</a:t>
                      </a:r>
                      <a:r>
                        <a:rPr lang="zh-CN" altLang="en-US" sz="1000" u="none" strike="noStrike" dirty="0">
                          <a:solidFill>
                            <a:schemeClr val="tx1"/>
                          </a:solidFill>
                        </a:rPr>
                        <a:t>开发</a:t>
                      </a:r>
                      <a:endParaRPr lang="zh-CN" altLang="en-US" sz="10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0036" marR="10036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solidFill>
                            <a:schemeClr val="tx1"/>
                          </a:solidFill>
                        </a:rPr>
                        <a:t>姜文强</a:t>
                      </a:r>
                      <a:endParaRPr lang="zh-CN" altLang="en-US" sz="10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0036" marR="10036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solidFill>
                            <a:schemeClr val="tx1"/>
                          </a:solidFill>
                        </a:rPr>
                        <a:t>袁桦</a:t>
                      </a:r>
                      <a:endParaRPr lang="zh-CN" altLang="en-US" sz="10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0036" marR="10036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solidFill>
                            <a:schemeClr val="tx1"/>
                          </a:solidFill>
                        </a:rPr>
                        <a:t>王成元</a:t>
                      </a:r>
                      <a:endParaRPr lang="zh-CN" altLang="en-US" sz="10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0036" marR="10036" marT="9523" marB="0" anchor="ctr"/>
                </a:tc>
              </a:tr>
              <a:tr h="31432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altLang="zh-CN" sz="10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0036" marR="10036" marT="9523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solidFill>
                            <a:schemeClr val="tx1"/>
                          </a:solidFill>
                        </a:rPr>
                        <a:t>2015056</a:t>
                      </a:r>
                      <a:endParaRPr lang="en-US" altLang="zh-CN" sz="10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0036" marR="10036" marT="9523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u="none" strike="noStrike" dirty="0">
                          <a:solidFill>
                            <a:schemeClr val="tx1"/>
                          </a:solidFill>
                        </a:rPr>
                        <a:t>一种坑中坑排水井封堵技术的应用研究</a:t>
                      </a:r>
                      <a:endParaRPr lang="zh-CN" altLang="en-US" sz="10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0036" marR="10036" marT="9523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solidFill>
                            <a:schemeClr val="tx1"/>
                          </a:solidFill>
                        </a:rPr>
                        <a:t>马波</a:t>
                      </a:r>
                      <a:endParaRPr lang="zh-CN" altLang="en-US" sz="10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0036" marR="10036" marT="9523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solidFill>
                            <a:schemeClr val="tx1"/>
                          </a:solidFill>
                        </a:rPr>
                        <a:t>秦小康、姚胜姣、辛炳旭、何赛</a:t>
                      </a:r>
                      <a:endParaRPr lang="zh-CN" altLang="en-US" sz="10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0036" marR="10036" marT="9523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solidFill>
                            <a:schemeClr val="tx1"/>
                          </a:solidFill>
                        </a:rPr>
                        <a:t>简小生</a:t>
                      </a:r>
                      <a:endParaRPr lang="zh-CN" altLang="en-US" sz="10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0036" marR="10036" marT="9523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pull dir="l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3730" name="Rectangle 2"/>
          <p:cNvSpPr>
            <a:spLocks noGrp="1"/>
          </p:cNvSpPr>
          <p:nvPr>
            <p:ph type="title"/>
          </p:nvPr>
        </p:nvSpPr>
        <p:spPr>
          <a:xfrm>
            <a:off x="1081088" y="828675"/>
            <a:ext cx="5764212" cy="571500"/>
          </a:xfrm>
          <a:ln/>
        </p:spPr>
        <p:txBody>
          <a:bodyPr vert="horz" wrap="square" lIns="91408" tIns="45704" rIns="91408" bIns="45704" anchor="ctr"/>
          <a:p>
            <a:pPr eaLnBrk="1" hangingPunct="1"/>
            <a:r>
              <a:rPr lang="zh-CN" altLang="en-US" sz="3200" b="1" dirty="0">
                <a:solidFill>
                  <a:srgbClr val="FFFFFF"/>
                </a:solidFill>
                <a:latin typeface="Verdana" panose="020B0604030504040204" pitchFamily="34" charset="0"/>
                <a:ea typeface="微软雅黑" panose="020B0503020204020204" pitchFamily="34" charset="-122"/>
              </a:rPr>
              <a:t>汇报主要内容</a:t>
            </a:r>
            <a:endParaRPr lang="zh-CN" altLang="en-US" sz="2900" b="1" dirty="0">
              <a:latin typeface="微软雅黑" panose="020B0503020204020204" pitchFamily="34" charset="-122"/>
            </a:endParaRPr>
          </a:p>
        </p:txBody>
      </p:sp>
      <p:grpSp>
        <p:nvGrpSpPr>
          <p:cNvPr id="2" name="组合 19"/>
          <p:cNvGrpSpPr/>
          <p:nvPr/>
        </p:nvGrpSpPr>
        <p:grpSpPr>
          <a:xfrm>
            <a:off x="553960" y="2032198"/>
            <a:ext cx="29342" cy="2408137"/>
            <a:chOff x="1331651" y="1597980"/>
            <a:chExt cx="36000" cy="2364481"/>
          </a:xfrm>
          <a:solidFill>
            <a:srgbClr val="238BD2"/>
          </a:solidFill>
        </p:grpSpPr>
        <p:cxnSp>
          <p:nvCxnSpPr>
            <p:cNvPr id="98" name="直接连接符 97"/>
            <p:cNvCxnSpPr/>
            <p:nvPr/>
          </p:nvCxnSpPr>
          <p:spPr>
            <a:xfrm>
              <a:off x="1331651" y="1597980"/>
              <a:ext cx="0" cy="2364481"/>
            </a:xfrm>
            <a:prstGeom prst="line">
              <a:avLst/>
            </a:prstGeom>
            <a:grpFill/>
            <a:ln w="6350" cap="flat" cmpd="sng" algn="ctr">
              <a:solidFill>
                <a:srgbClr val="238BD2"/>
              </a:solidFill>
              <a:prstDash val="solid"/>
              <a:miter lim="800000"/>
            </a:ln>
            <a:effectLst/>
          </p:spPr>
        </p:cxnSp>
        <p:sp>
          <p:nvSpPr>
            <p:cNvPr id="99" name="矩形 98"/>
            <p:cNvSpPr/>
            <p:nvPr/>
          </p:nvSpPr>
          <p:spPr>
            <a:xfrm>
              <a:off x="1331651" y="1597980"/>
              <a:ext cx="36000" cy="1080000"/>
            </a:xfrm>
            <a:prstGeom prst="rect">
              <a:avLst/>
            </a:prstGeom>
            <a:grpFill/>
            <a:ln w="12700" cap="flat" cmpd="sng" algn="ctr">
              <a:solidFill>
                <a:srgbClr val="238BD2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3765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" name="组合 45"/>
          <p:cNvGrpSpPr/>
          <p:nvPr/>
        </p:nvGrpSpPr>
        <p:grpSpPr>
          <a:xfrm>
            <a:off x="554038" y="3348038"/>
            <a:ext cx="1554162" cy="1101725"/>
            <a:chOff x="525818" y="3348485"/>
            <a:chExt cx="1476000" cy="1101543"/>
          </a:xfrm>
        </p:grpSpPr>
        <p:sp>
          <p:nvSpPr>
            <p:cNvPr id="110" name="矩形 109"/>
            <p:cNvSpPr/>
            <p:nvPr/>
          </p:nvSpPr>
          <p:spPr>
            <a:xfrm>
              <a:off x="525818" y="3413561"/>
              <a:ext cx="1476000" cy="1036467"/>
            </a:xfrm>
            <a:prstGeom prst="rect">
              <a:avLst/>
            </a:prstGeom>
            <a:solidFill>
              <a:srgbClr val="238BD2"/>
            </a:solidFill>
            <a:ln w="25400" cap="flat" cmpd="sng" algn="ctr">
              <a:noFill/>
              <a:prstDash val="solid"/>
            </a:ln>
            <a:effectLst/>
          </p:spPr>
          <p:txBody>
            <a:bodyPr lIns="96412" tIns="48205" rIns="96412" bIns="48205" anchor="ctr"/>
            <a:lstStyle/>
            <a:p>
              <a:pPr marL="0" marR="0" lvl="0" indent="0" algn="ctr" defTabSz="913765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1" name="文本框 63"/>
            <p:cNvSpPr txBox="1"/>
            <p:nvPr/>
          </p:nvSpPr>
          <p:spPr>
            <a:xfrm>
              <a:off x="587632" y="3881797"/>
              <a:ext cx="1352373" cy="40315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96412" tIns="48205" rIns="96412" bIns="48205" anchor="ctr"/>
            <a:lstStyle>
              <a:defPPr>
                <a:defRPr lang="zh-CN"/>
              </a:defPPr>
              <a:lvl1pPr algn="ctr">
                <a:lnSpc>
                  <a:spcPct val="130000"/>
                </a:lnSpc>
                <a:defRPr sz="2000" kern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学院概况 </a:t>
              </a:r>
              <a:endParaRPr kumimoji="0" lang="zh-CN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2" name="文本框 67"/>
            <p:cNvSpPr txBox="1"/>
            <p:nvPr/>
          </p:nvSpPr>
          <p:spPr>
            <a:xfrm>
              <a:off x="886149" y="3348485"/>
              <a:ext cx="755339" cy="61743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96412" tIns="48205" rIns="96412" bIns="48205" anchor="ctr"/>
            <a:lstStyle>
              <a:defPPr>
                <a:defRPr lang="zh-CN"/>
              </a:defPPr>
              <a:lvl1pPr algn="ctr">
                <a:lnSpc>
                  <a:spcPct val="130000"/>
                </a:lnSpc>
                <a:defRPr sz="2000" kern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</a:lstStyle>
            <a:p>
              <a:pPr marL="0" marR="0" lvl="0" indent="0" algn="ctr" defTabSz="913765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1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25" name="Text Placeholder 7"/>
          <p:cNvSpPr txBox="1"/>
          <p:nvPr/>
        </p:nvSpPr>
        <p:spPr>
          <a:xfrm>
            <a:off x="777875" y="2413000"/>
            <a:ext cx="2008188" cy="344488"/>
          </a:xfrm>
          <a:prstGeom prst="rect">
            <a:avLst/>
          </a:prstGeom>
          <a:noFill/>
          <a:ln w="9525">
            <a:noFill/>
          </a:ln>
        </p:spPr>
        <p:txBody>
          <a:bodyPr lIns="0" tIns="84826" rIns="0" bIns="84826" anchor="ctr"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办学历程</a:t>
            </a:r>
            <a:endParaRPr lang="en-US" altLang="zh-CN" sz="16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办学规模</a:t>
            </a:r>
            <a:endParaRPr lang="en-US" altLang="zh-CN" sz="16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办学理念</a:t>
            </a:r>
            <a:endParaRPr lang="en-US" altLang="zh-CN" sz="16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7" name="Text Placeholder 7"/>
          <p:cNvSpPr txBox="1"/>
          <p:nvPr/>
        </p:nvSpPr>
        <p:spPr>
          <a:xfrm>
            <a:off x="2506663" y="5349875"/>
            <a:ext cx="2011362" cy="344488"/>
          </a:xfrm>
          <a:prstGeom prst="rect">
            <a:avLst/>
          </a:prstGeom>
          <a:noFill/>
          <a:ln w="9525">
            <a:noFill/>
          </a:ln>
        </p:spPr>
        <p:txBody>
          <a:bodyPr lIns="0" tIns="84826" rIns="0" bIns="84826" anchor="ctr"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鲁班之思</a:t>
            </a:r>
            <a:endParaRPr lang="en-US" altLang="zh-CN" sz="16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鲁班之家</a:t>
            </a:r>
            <a:endParaRPr lang="zh-CN" altLang="en-US" sz="16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鲁班之论</a:t>
            </a:r>
            <a:endParaRPr lang="zh-CN" altLang="en-US" sz="16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鲁班之行</a:t>
            </a:r>
            <a:endParaRPr lang="zh-CN" altLang="en-US" sz="16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鲁班之星</a:t>
            </a:r>
            <a:endParaRPr lang="zh-CN" altLang="en-US" sz="16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zh-CN" altLang="en-US" sz="16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9" name="Text Placeholder 7"/>
          <p:cNvSpPr txBox="1"/>
          <p:nvPr/>
        </p:nvSpPr>
        <p:spPr>
          <a:xfrm>
            <a:off x="4333875" y="2413000"/>
            <a:ext cx="2009775" cy="344488"/>
          </a:xfrm>
          <a:prstGeom prst="rect">
            <a:avLst/>
          </a:prstGeom>
          <a:noFill/>
          <a:ln w="9525">
            <a:noFill/>
          </a:ln>
        </p:spPr>
        <p:txBody>
          <a:bodyPr lIns="0" tIns="84826" rIns="0" bIns="84826" anchor="ctr"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人才培养合作</a:t>
            </a:r>
            <a:endParaRPr lang="en-US" altLang="zh-CN" sz="16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人才就业合作</a:t>
            </a:r>
            <a:endParaRPr lang="en-US" altLang="zh-CN" sz="16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研究服务合作</a:t>
            </a:r>
            <a:endParaRPr lang="zh-CN" altLang="zh-CN" sz="16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1" name="Text Placeholder 7"/>
          <p:cNvSpPr txBox="1"/>
          <p:nvPr/>
        </p:nvSpPr>
        <p:spPr>
          <a:xfrm>
            <a:off x="6116638" y="5307013"/>
            <a:ext cx="2389187" cy="273050"/>
          </a:xfrm>
          <a:prstGeom prst="rect">
            <a:avLst/>
          </a:prstGeom>
          <a:noFill/>
          <a:ln w="9525">
            <a:noFill/>
          </a:ln>
        </p:spPr>
        <p:txBody>
          <a:bodyPr lIns="0" tIns="84826" rIns="0" bIns="84826" anchor="ctr"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以赛促教</a:t>
            </a:r>
            <a:endParaRPr lang="en-US" altLang="zh-CN" sz="16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以赛促学</a:t>
            </a:r>
            <a:endParaRPr lang="zh-CN" altLang="en-US" sz="16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4" name="组合 23"/>
          <p:cNvGrpSpPr/>
          <p:nvPr/>
        </p:nvGrpSpPr>
        <p:grpSpPr>
          <a:xfrm flipV="1">
            <a:off x="2354116" y="3413951"/>
            <a:ext cx="29342" cy="2628000"/>
            <a:chOff x="1331651" y="1572132"/>
            <a:chExt cx="36000" cy="2390327"/>
          </a:xfrm>
          <a:solidFill>
            <a:srgbClr val="FBC546"/>
          </a:solidFill>
        </p:grpSpPr>
        <p:cxnSp>
          <p:nvCxnSpPr>
            <p:cNvPr id="101" name="直接连接符 100"/>
            <p:cNvCxnSpPr/>
            <p:nvPr/>
          </p:nvCxnSpPr>
          <p:spPr>
            <a:xfrm>
              <a:off x="1331651" y="1576008"/>
              <a:ext cx="0" cy="2386451"/>
            </a:xfrm>
            <a:prstGeom prst="line">
              <a:avLst/>
            </a:prstGeom>
            <a:grpFill/>
            <a:ln w="6350" cap="flat" cmpd="sng" algn="ctr">
              <a:solidFill>
                <a:srgbClr val="FBC546"/>
              </a:solidFill>
              <a:prstDash val="solid"/>
              <a:miter lim="800000"/>
            </a:ln>
            <a:effectLst/>
          </p:spPr>
        </p:cxnSp>
        <p:sp>
          <p:nvSpPr>
            <p:cNvPr id="102" name="矩形 101"/>
            <p:cNvSpPr/>
            <p:nvPr/>
          </p:nvSpPr>
          <p:spPr>
            <a:xfrm>
              <a:off x="1331651" y="1572132"/>
              <a:ext cx="36000" cy="1080000"/>
            </a:xfrm>
            <a:prstGeom prst="rect">
              <a:avLst/>
            </a:prstGeom>
            <a:grpFill/>
            <a:ln w="12700" cap="flat" cmpd="sng" algn="ctr">
              <a:solidFill>
                <a:srgbClr val="FBC546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3765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5" name="组合 38"/>
          <p:cNvGrpSpPr/>
          <p:nvPr/>
        </p:nvGrpSpPr>
        <p:grpSpPr>
          <a:xfrm>
            <a:off x="2284413" y="3348038"/>
            <a:ext cx="1706562" cy="1101725"/>
            <a:chOff x="2168274" y="3348038"/>
            <a:chExt cx="1619494" cy="1101725"/>
          </a:xfrm>
        </p:grpSpPr>
        <p:sp>
          <p:nvSpPr>
            <p:cNvPr id="114" name="矩形 113"/>
            <p:cNvSpPr/>
            <p:nvPr/>
          </p:nvSpPr>
          <p:spPr>
            <a:xfrm flipV="1">
              <a:off x="2234560" y="3414713"/>
              <a:ext cx="1476376" cy="1035050"/>
            </a:xfrm>
            <a:prstGeom prst="rect">
              <a:avLst/>
            </a:prstGeom>
            <a:solidFill>
              <a:srgbClr val="FBC54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19" tIns="45709" rIns="91419" bIns="45709" anchor="ctr"/>
            <a:lstStyle/>
            <a:p>
              <a:pPr marL="0" marR="0" lvl="0" indent="0" algn="ctr" defTabSz="913765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3" name="文本框 63"/>
            <p:cNvSpPr txBox="1"/>
            <p:nvPr/>
          </p:nvSpPr>
          <p:spPr>
            <a:xfrm>
              <a:off x="2168274" y="3881438"/>
              <a:ext cx="1619494" cy="40322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96390" tIns="48193" rIns="96390" bIns="48193" anchor="ctr"/>
            <a:lstStyle>
              <a:defPPr>
                <a:defRPr lang="zh-CN"/>
              </a:defPPr>
              <a:lvl1pPr algn="ctr">
                <a:lnSpc>
                  <a:spcPct val="130000"/>
                </a:lnSpc>
                <a:defRPr sz="2000" kern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鲁班文化育人</a:t>
              </a:r>
              <a:endParaRPr kumimoji="0" lang="zh-CN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4" name="文本框 67"/>
            <p:cNvSpPr txBox="1"/>
            <p:nvPr/>
          </p:nvSpPr>
          <p:spPr>
            <a:xfrm>
              <a:off x="2567498" y="3348038"/>
              <a:ext cx="831592" cy="61753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96390" tIns="48193" rIns="96390" bIns="48193" anchor="ctr"/>
            <a:lstStyle>
              <a:defPPr>
                <a:defRPr lang="zh-CN"/>
              </a:defPPr>
              <a:lvl1pPr algn="ctr">
                <a:lnSpc>
                  <a:spcPct val="130000"/>
                </a:lnSpc>
                <a:defRPr sz="2000" kern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</a:lstStyle>
            <a:p>
              <a:pPr marL="0" marR="0" lvl="0" indent="0" algn="ctr" defTabSz="913765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2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6" name="组合 28"/>
          <p:cNvGrpSpPr/>
          <p:nvPr/>
        </p:nvGrpSpPr>
        <p:grpSpPr>
          <a:xfrm>
            <a:off x="4156863" y="2032198"/>
            <a:ext cx="29342" cy="2408137"/>
            <a:chOff x="1331651" y="1597980"/>
            <a:chExt cx="36000" cy="2364481"/>
          </a:xfrm>
          <a:solidFill>
            <a:srgbClr val="238BD2"/>
          </a:solidFill>
        </p:grpSpPr>
        <p:cxnSp>
          <p:nvCxnSpPr>
            <p:cNvPr id="104" name="直接连接符 103"/>
            <p:cNvCxnSpPr/>
            <p:nvPr/>
          </p:nvCxnSpPr>
          <p:spPr>
            <a:xfrm>
              <a:off x="1331651" y="1597980"/>
              <a:ext cx="0" cy="2364481"/>
            </a:xfrm>
            <a:prstGeom prst="line">
              <a:avLst/>
            </a:prstGeom>
            <a:grpFill/>
            <a:ln w="6350" cap="flat" cmpd="sng" algn="ctr">
              <a:solidFill>
                <a:srgbClr val="238BD2"/>
              </a:solidFill>
              <a:prstDash val="solid"/>
              <a:miter lim="800000"/>
            </a:ln>
            <a:effectLst/>
          </p:spPr>
        </p:cxnSp>
        <p:sp>
          <p:nvSpPr>
            <p:cNvPr id="105" name="矩形 104"/>
            <p:cNvSpPr/>
            <p:nvPr/>
          </p:nvSpPr>
          <p:spPr>
            <a:xfrm>
              <a:off x="1331651" y="1597980"/>
              <a:ext cx="36000" cy="1080000"/>
            </a:xfrm>
            <a:prstGeom prst="rect">
              <a:avLst/>
            </a:prstGeom>
            <a:grpFill/>
            <a:ln w="12700" cap="flat" cmpd="sng" algn="ctr">
              <a:solidFill>
                <a:srgbClr val="238BD2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3765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7" name="组合 39"/>
          <p:cNvGrpSpPr/>
          <p:nvPr/>
        </p:nvGrpSpPr>
        <p:grpSpPr>
          <a:xfrm>
            <a:off x="4141788" y="3348038"/>
            <a:ext cx="1654175" cy="1101725"/>
            <a:chOff x="3930644" y="3348038"/>
            <a:chExt cx="1571636" cy="1101725"/>
          </a:xfrm>
        </p:grpSpPr>
        <p:sp>
          <p:nvSpPr>
            <p:cNvPr id="118" name="矩形 117"/>
            <p:cNvSpPr/>
            <p:nvPr/>
          </p:nvSpPr>
          <p:spPr>
            <a:xfrm>
              <a:off x="3944218" y="3414713"/>
              <a:ext cx="1476614" cy="1035050"/>
            </a:xfrm>
            <a:prstGeom prst="rect">
              <a:avLst/>
            </a:prstGeom>
            <a:solidFill>
              <a:srgbClr val="238BD2"/>
            </a:solidFill>
            <a:ln w="25400" cap="flat" cmpd="sng" algn="ctr">
              <a:noFill/>
              <a:prstDash val="solid"/>
            </a:ln>
            <a:effectLst/>
          </p:spPr>
          <p:txBody>
            <a:bodyPr lIns="96390" tIns="48193" rIns="96390" bIns="48193" anchor="ctr"/>
            <a:lstStyle/>
            <a:p>
              <a:pPr marL="0" marR="0" lvl="0" indent="0" algn="ctr" defTabSz="913765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5" name="文本框 63"/>
            <p:cNvSpPr txBox="1"/>
            <p:nvPr/>
          </p:nvSpPr>
          <p:spPr>
            <a:xfrm>
              <a:off x="3930644" y="3881438"/>
              <a:ext cx="1571636" cy="40322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96390" tIns="48193" rIns="96390" bIns="48193" anchor="ctr"/>
            <a:lstStyle>
              <a:defPPr>
                <a:defRPr lang="zh-CN"/>
              </a:defPPr>
              <a:lvl1pPr algn="ctr">
                <a:lnSpc>
                  <a:spcPct val="130000"/>
                </a:lnSpc>
                <a:defRPr sz="2000" kern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校地合作工程</a:t>
              </a:r>
              <a:endParaRPr kumimoji="0" lang="zh-CN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6" name="文本框 67"/>
            <p:cNvSpPr txBox="1"/>
            <p:nvPr/>
          </p:nvSpPr>
          <p:spPr>
            <a:xfrm>
              <a:off x="4270008" y="3348038"/>
              <a:ext cx="832575" cy="61753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96390" tIns="48193" rIns="96390" bIns="48193" anchor="ctr"/>
            <a:lstStyle>
              <a:defPPr>
                <a:defRPr lang="zh-CN"/>
              </a:defPPr>
              <a:lvl1pPr algn="ctr">
                <a:lnSpc>
                  <a:spcPct val="130000"/>
                </a:lnSpc>
                <a:defRPr sz="2000" kern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</a:lstStyle>
            <a:p>
              <a:pPr marL="0" marR="0" lvl="0" indent="0" algn="ctr" defTabSz="913765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3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8" name="组合 33"/>
          <p:cNvGrpSpPr/>
          <p:nvPr/>
        </p:nvGrpSpPr>
        <p:grpSpPr>
          <a:xfrm flipV="1">
            <a:off x="5947400" y="3413953"/>
            <a:ext cx="29342" cy="2664000"/>
            <a:chOff x="1331651" y="1572132"/>
            <a:chExt cx="36000" cy="2390328"/>
          </a:xfrm>
          <a:solidFill>
            <a:srgbClr val="FFC000"/>
          </a:solidFill>
        </p:grpSpPr>
        <p:cxnSp>
          <p:nvCxnSpPr>
            <p:cNvPr id="107" name="直接连接符 106"/>
            <p:cNvCxnSpPr/>
            <p:nvPr/>
          </p:nvCxnSpPr>
          <p:spPr>
            <a:xfrm>
              <a:off x="1331651" y="1576008"/>
              <a:ext cx="0" cy="2386452"/>
            </a:xfrm>
            <a:prstGeom prst="line">
              <a:avLst/>
            </a:prstGeom>
            <a:grpFill/>
            <a:ln w="63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sp>
          <p:nvSpPr>
            <p:cNvPr id="108" name="矩形 107"/>
            <p:cNvSpPr/>
            <p:nvPr/>
          </p:nvSpPr>
          <p:spPr>
            <a:xfrm>
              <a:off x="1331651" y="1572132"/>
              <a:ext cx="36000" cy="1080000"/>
            </a:xfrm>
            <a:prstGeom prst="rect">
              <a:avLst/>
            </a:prstGeom>
            <a:grpFill/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3765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9" name="组合 40"/>
          <p:cNvGrpSpPr/>
          <p:nvPr/>
        </p:nvGrpSpPr>
        <p:grpSpPr>
          <a:xfrm>
            <a:off x="5872163" y="3348038"/>
            <a:ext cx="1693862" cy="1101725"/>
            <a:chOff x="5573718" y="3348038"/>
            <a:chExt cx="1607907" cy="1101725"/>
          </a:xfrm>
        </p:grpSpPr>
        <p:sp>
          <p:nvSpPr>
            <p:cNvPr id="122" name="矩形 121"/>
            <p:cNvSpPr/>
            <p:nvPr/>
          </p:nvSpPr>
          <p:spPr>
            <a:xfrm flipV="1">
              <a:off x="5644544" y="3414713"/>
              <a:ext cx="1476803" cy="1035050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19" tIns="45709" rIns="91419" bIns="45709" anchor="ctr"/>
            <a:lstStyle/>
            <a:p>
              <a:pPr marL="0" marR="0" lvl="0" indent="0" algn="ctr" defTabSz="913765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7" name="文本框 63"/>
            <p:cNvSpPr txBox="1"/>
            <p:nvPr/>
          </p:nvSpPr>
          <p:spPr>
            <a:xfrm>
              <a:off x="5573718" y="3881438"/>
              <a:ext cx="1607907" cy="40322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96390" tIns="48193" rIns="96390" bIns="48193" anchor="ctr"/>
            <a:lstStyle>
              <a:defPPr>
                <a:defRPr lang="zh-CN"/>
              </a:defPPr>
              <a:lvl1pPr algn="ctr">
                <a:lnSpc>
                  <a:spcPct val="130000"/>
                </a:lnSpc>
                <a:defRPr sz="2000" kern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学科技能竞赛</a:t>
              </a:r>
              <a:endParaRPr kumimoji="0" lang="zh-CN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8" name="文本框 67"/>
            <p:cNvSpPr txBox="1"/>
            <p:nvPr/>
          </p:nvSpPr>
          <p:spPr>
            <a:xfrm>
              <a:off x="6001690" y="3348038"/>
              <a:ext cx="831832" cy="61753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96390" tIns="48193" rIns="96390" bIns="48193" anchor="ctr"/>
            <a:lstStyle>
              <a:defPPr>
                <a:defRPr lang="zh-CN"/>
              </a:defPPr>
              <a:lvl1pPr algn="ctr">
                <a:lnSpc>
                  <a:spcPct val="130000"/>
                </a:lnSpc>
                <a:defRPr sz="2000" kern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</a:lstStyle>
            <a:p>
              <a:pPr marL="0" marR="0" lvl="0" indent="0" algn="ctr" defTabSz="913765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4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0" name="组合 28"/>
          <p:cNvGrpSpPr/>
          <p:nvPr/>
        </p:nvGrpSpPr>
        <p:grpSpPr>
          <a:xfrm>
            <a:off x="7754090" y="2003628"/>
            <a:ext cx="29342" cy="2408137"/>
            <a:chOff x="1331651" y="1597980"/>
            <a:chExt cx="36000" cy="2364481"/>
          </a:xfrm>
          <a:solidFill>
            <a:srgbClr val="238BD2"/>
          </a:solidFill>
        </p:grpSpPr>
        <p:cxnSp>
          <p:nvCxnSpPr>
            <p:cNvPr id="33" name="直接连接符 32"/>
            <p:cNvCxnSpPr/>
            <p:nvPr/>
          </p:nvCxnSpPr>
          <p:spPr>
            <a:xfrm>
              <a:off x="1331651" y="1597980"/>
              <a:ext cx="0" cy="2364481"/>
            </a:xfrm>
            <a:prstGeom prst="line">
              <a:avLst/>
            </a:prstGeom>
            <a:grpFill/>
            <a:ln w="6350" cap="flat" cmpd="sng" algn="ctr">
              <a:solidFill>
                <a:srgbClr val="238BD2"/>
              </a:solidFill>
              <a:prstDash val="solid"/>
              <a:miter lim="800000"/>
            </a:ln>
            <a:effectLst/>
          </p:spPr>
        </p:cxnSp>
        <p:sp>
          <p:nvSpPr>
            <p:cNvPr id="34" name="矩形 33"/>
            <p:cNvSpPr/>
            <p:nvPr/>
          </p:nvSpPr>
          <p:spPr>
            <a:xfrm>
              <a:off x="1331651" y="1597980"/>
              <a:ext cx="36000" cy="1080000"/>
            </a:xfrm>
            <a:prstGeom prst="rect">
              <a:avLst/>
            </a:prstGeom>
            <a:grpFill/>
            <a:ln w="12700" cap="flat" cmpd="sng" algn="ctr">
              <a:solidFill>
                <a:srgbClr val="238BD2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3765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36" name="Text Placeholder 7"/>
          <p:cNvSpPr txBox="1"/>
          <p:nvPr/>
        </p:nvSpPr>
        <p:spPr>
          <a:xfrm>
            <a:off x="7931150" y="2484438"/>
            <a:ext cx="2009775" cy="344487"/>
          </a:xfrm>
          <a:prstGeom prst="rect">
            <a:avLst/>
          </a:prstGeom>
          <a:noFill/>
          <a:ln w="9525">
            <a:noFill/>
          </a:ln>
        </p:spPr>
        <p:txBody>
          <a:bodyPr lIns="0" tIns="84826" rIns="0" bIns="84826" anchor="ctr"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存在问题</a:t>
            </a:r>
            <a:endParaRPr lang="en-US" altLang="zh-CN" sz="16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未来思考</a:t>
            </a:r>
            <a:endParaRPr lang="zh-CN" altLang="en-US" sz="16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1" name="组合 46"/>
          <p:cNvGrpSpPr/>
          <p:nvPr/>
        </p:nvGrpSpPr>
        <p:grpSpPr>
          <a:xfrm>
            <a:off x="7753350" y="3319463"/>
            <a:ext cx="1649413" cy="1136650"/>
            <a:chOff x="7359668" y="3319469"/>
            <a:chExt cx="1565275" cy="1136643"/>
          </a:xfrm>
        </p:grpSpPr>
        <p:sp>
          <p:nvSpPr>
            <p:cNvPr id="35" name="矩形 34"/>
            <p:cNvSpPr/>
            <p:nvPr/>
          </p:nvSpPr>
          <p:spPr>
            <a:xfrm>
              <a:off x="7359668" y="3421068"/>
              <a:ext cx="1476390" cy="1035044"/>
            </a:xfrm>
            <a:prstGeom prst="rect">
              <a:avLst/>
            </a:prstGeom>
            <a:solidFill>
              <a:srgbClr val="238BD2"/>
            </a:solidFill>
            <a:ln w="25400" cap="flat" cmpd="sng" algn="ctr">
              <a:noFill/>
              <a:prstDash val="solid"/>
            </a:ln>
            <a:effectLst/>
          </p:spPr>
          <p:txBody>
            <a:bodyPr lIns="96390" tIns="48193" rIns="96390" bIns="48193" anchor="ctr"/>
            <a:lstStyle/>
            <a:p>
              <a:pPr marL="0" marR="0" lvl="0" indent="0" algn="ctr" defTabSz="913765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7" name="文本框 63"/>
            <p:cNvSpPr txBox="1"/>
            <p:nvPr/>
          </p:nvSpPr>
          <p:spPr>
            <a:xfrm>
              <a:off x="7438007" y="3852866"/>
              <a:ext cx="1486936" cy="4032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96390" tIns="48193" rIns="96390" bIns="48193" anchor="ctr"/>
            <a:lstStyle>
              <a:defPPr>
                <a:defRPr lang="zh-CN"/>
              </a:defPPr>
              <a:lvl1pPr algn="ctr">
                <a:lnSpc>
                  <a:spcPct val="130000"/>
                </a:lnSpc>
                <a:defRPr sz="2000" kern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问题及思考</a:t>
              </a:r>
              <a:endParaRPr kumimoji="0" lang="zh-CN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8" name="文本框 67"/>
            <p:cNvSpPr txBox="1"/>
            <p:nvPr/>
          </p:nvSpPr>
          <p:spPr>
            <a:xfrm>
              <a:off x="7716714" y="3319469"/>
              <a:ext cx="831599" cy="6175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96390" tIns="48193" rIns="96390" bIns="48193" anchor="ctr"/>
            <a:lstStyle>
              <a:defPPr>
                <a:defRPr lang="zh-CN"/>
              </a:defPPr>
              <a:lvl1pPr algn="ctr">
                <a:lnSpc>
                  <a:spcPct val="130000"/>
                </a:lnSpc>
                <a:defRPr sz="2000" kern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</a:lstStyle>
            <a:p>
              <a:pPr marL="0" marR="0" lvl="0" indent="0" algn="ctr" defTabSz="913765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5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7" grpId="0"/>
      <p:bldP spid="129" grpId="0"/>
      <p:bldP spid="131" grpId="0"/>
      <p:bldP spid="3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62" name="矩形 42"/>
          <p:cNvSpPr/>
          <p:nvPr/>
        </p:nvSpPr>
        <p:spPr>
          <a:xfrm>
            <a:off x="4456113" y="2484438"/>
            <a:ext cx="4400550" cy="4699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50000"/>
              </a:lnSpc>
            </a:pPr>
            <a:r>
              <a:rPr lang="zh-CN" altLang="en-US" sz="1600" dirty="0">
                <a:latin typeface="Arial" panose="020B0604020202020204" pitchFamily="34" charset="0"/>
              </a:rPr>
              <a:t>我院</a:t>
            </a:r>
            <a:r>
              <a:rPr lang="en-US" altLang="zh-CN" sz="1600" dirty="0">
                <a:latin typeface="Arial" panose="020B0604020202020204" pitchFamily="34" charset="0"/>
              </a:rPr>
              <a:t>2016</a:t>
            </a:r>
            <a:r>
              <a:rPr lang="zh-CN" altLang="en-US" sz="1600" dirty="0">
                <a:latin typeface="Arial" panose="020B0604020202020204" pitchFamily="34" charset="0"/>
              </a:rPr>
              <a:t>年大学生创新实践项目立项情况</a:t>
            </a:r>
            <a:endParaRPr lang="zh-CN" altLang="en-US" sz="1600" dirty="0">
              <a:latin typeface="Arial" panose="020B0604020202020204" pitchFamily="34" charset="0"/>
            </a:endParaRPr>
          </a:p>
        </p:txBody>
      </p:sp>
      <p:sp>
        <p:nvSpPr>
          <p:cNvPr id="27" name="空心弧 40"/>
          <p:cNvSpPr>
            <a:spLocks noChangeArrowheads="1"/>
          </p:cNvSpPr>
          <p:nvPr/>
        </p:nvSpPr>
        <p:spPr bwMode="auto">
          <a:xfrm rot="5400000">
            <a:off x="-1397000" y="2932113"/>
            <a:ext cx="3068638" cy="3233738"/>
          </a:xfrm>
          <a:custGeom>
            <a:avLst/>
            <a:gdLst>
              <a:gd name="T0" fmla="*/ 387411545 w 21600"/>
              <a:gd name="T1" fmla="*/ 0 h 21600"/>
              <a:gd name="T2" fmla="*/ 4806720 w 21600"/>
              <a:gd name="T3" fmla="*/ 387712366 h 21600"/>
              <a:gd name="T4" fmla="*/ 387411545 w 21600"/>
              <a:gd name="T5" fmla="*/ 9656961 h 21600"/>
              <a:gd name="T6" fmla="*/ 770016179 w 21600"/>
              <a:gd name="T7" fmla="*/ 38771236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69" y="10800"/>
                </a:moveTo>
                <a:cubicBezTo>
                  <a:pt x="269" y="4983"/>
                  <a:pt x="4983" y="269"/>
                  <a:pt x="10800" y="269"/>
                </a:cubicBezTo>
                <a:cubicBezTo>
                  <a:pt x="16616" y="268"/>
                  <a:pt x="21330" y="4983"/>
                  <a:pt x="21331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269" y="10800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39999"/>
            </a:schemeClr>
          </a:solidFill>
          <a:ln>
            <a:noFill/>
          </a:ln>
        </p:spPr>
        <p:txBody>
          <a:bodyPr lIns="68573" tIns="34287" rIns="68573" bIns="34287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8" name="直接连接符 52"/>
          <p:cNvSpPr>
            <a:spLocks noChangeShapeType="1"/>
          </p:cNvSpPr>
          <p:nvPr/>
        </p:nvSpPr>
        <p:spPr bwMode="auto">
          <a:xfrm>
            <a:off x="909638" y="3119438"/>
            <a:ext cx="1897063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30" name="直接连接符 58"/>
          <p:cNvSpPr>
            <a:spLocks noChangeShapeType="1"/>
          </p:cNvSpPr>
          <p:nvPr/>
        </p:nvSpPr>
        <p:spPr bwMode="auto">
          <a:xfrm>
            <a:off x="904875" y="6021388"/>
            <a:ext cx="1781175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31" name="直接连接符 66"/>
          <p:cNvSpPr>
            <a:spLocks noChangeShapeType="1"/>
          </p:cNvSpPr>
          <p:nvPr/>
        </p:nvSpPr>
        <p:spPr bwMode="auto">
          <a:xfrm>
            <a:off x="1695450" y="5402263"/>
            <a:ext cx="1858963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92167" name="矩形 71"/>
          <p:cNvSpPr/>
          <p:nvPr/>
        </p:nvSpPr>
        <p:spPr>
          <a:xfrm>
            <a:off x="947738" y="2738438"/>
            <a:ext cx="1062037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鲁班之思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2168" name="矩形 73"/>
          <p:cNvSpPr/>
          <p:nvPr/>
        </p:nvSpPr>
        <p:spPr>
          <a:xfrm>
            <a:off x="1782763" y="4995863"/>
            <a:ext cx="1266825" cy="407987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sz="2200" dirty="0">
                <a:solidFill>
                  <a:srgbClr val="0066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鲁班之行</a:t>
            </a:r>
            <a:endParaRPr lang="zh-CN" altLang="en-US" sz="2200" dirty="0">
              <a:solidFill>
                <a:srgbClr val="0066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2169" name="矩形 75"/>
          <p:cNvSpPr/>
          <p:nvPr/>
        </p:nvSpPr>
        <p:spPr>
          <a:xfrm>
            <a:off x="1708150" y="3471863"/>
            <a:ext cx="1062038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鲁班之家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2170" name="矩形 77"/>
          <p:cNvSpPr/>
          <p:nvPr/>
        </p:nvSpPr>
        <p:spPr>
          <a:xfrm>
            <a:off x="1935163" y="4251325"/>
            <a:ext cx="1062037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鲁班之论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92171" name="组合 134"/>
          <p:cNvGrpSpPr/>
          <p:nvPr/>
        </p:nvGrpSpPr>
        <p:grpSpPr>
          <a:xfrm>
            <a:off x="-1346200" y="3300413"/>
            <a:ext cx="2630488" cy="2497137"/>
            <a:chOff x="-112105" y="2839261"/>
            <a:chExt cx="2497422" cy="2497422"/>
          </a:xfrm>
        </p:grpSpPr>
        <p:grpSp>
          <p:nvGrpSpPr>
            <p:cNvPr id="3" name="组合 38"/>
            <p:cNvGrpSpPr/>
            <p:nvPr/>
          </p:nvGrpSpPr>
          <p:grpSpPr>
            <a:xfrm>
              <a:off x="-112105" y="2839261"/>
              <a:ext cx="2497422" cy="2497422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0" name="同心圆 39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9" name="椭圆 81"/>
            <p:cNvSpPr>
              <a:spLocks noChangeArrowheads="1"/>
            </p:cNvSpPr>
            <p:nvPr/>
          </p:nvSpPr>
          <p:spPr bwMode="auto">
            <a:xfrm>
              <a:off x="75318" y="3038785"/>
              <a:ext cx="2104717" cy="2104715"/>
            </a:xfrm>
            <a:prstGeom prst="ellipse">
              <a:avLst/>
            </a:prstGeom>
            <a:blipFill dpi="0" rotWithShape="1">
              <a:blip r:embed="rId1" cstate="print"/>
              <a:srcRect/>
              <a:stretch>
                <a:fillRect/>
              </a:stretch>
            </a:blip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42" name="椭圆 41"/>
          <p:cNvSpPr/>
          <p:nvPr/>
        </p:nvSpPr>
        <p:spPr>
          <a:xfrm>
            <a:off x="611188" y="2989263"/>
            <a:ext cx="363538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1379538" y="3689350"/>
            <a:ext cx="365125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4" name="椭圆 43"/>
          <p:cNvSpPr/>
          <p:nvPr/>
        </p:nvSpPr>
        <p:spPr>
          <a:xfrm>
            <a:off x="1320800" y="5191125"/>
            <a:ext cx="365125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5" name="椭圆 44"/>
          <p:cNvSpPr/>
          <p:nvPr/>
        </p:nvSpPr>
        <p:spPr>
          <a:xfrm>
            <a:off x="493713" y="5848350"/>
            <a:ext cx="363538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92176" name="矩形 73"/>
          <p:cNvSpPr/>
          <p:nvPr/>
        </p:nvSpPr>
        <p:spPr>
          <a:xfrm>
            <a:off x="1176338" y="5700713"/>
            <a:ext cx="1062037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鲁班之星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47" name="直接连接符 62"/>
          <p:cNvCxnSpPr>
            <a:cxnSpLocks noChangeShapeType="1"/>
          </p:cNvCxnSpPr>
          <p:nvPr/>
        </p:nvCxnSpPr>
        <p:spPr bwMode="auto">
          <a:xfrm>
            <a:off x="1936750" y="4664075"/>
            <a:ext cx="1782763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</p:cxnSp>
      <p:sp>
        <p:nvSpPr>
          <p:cNvPr id="48" name="椭圆 47"/>
          <p:cNvSpPr/>
          <p:nvPr/>
        </p:nvSpPr>
        <p:spPr>
          <a:xfrm>
            <a:off x="1562100" y="4468813"/>
            <a:ext cx="365125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9" name="直接连接符 66"/>
          <p:cNvSpPr>
            <a:spLocks noChangeShapeType="1"/>
          </p:cNvSpPr>
          <p:nvPr/>
        </p:nvSpPr>
        <p:spPr bwMode="auto">
          <a:xfrm>
            <a:off x="1744663" y="3819525"/>
            <a:ext cx="1252538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92180" name="文本占位符 369665"/>
          <p:cNvSpPr txBox="1"/>
          <p:nvPr/>
        </p:nvSpPr>
        <p:spPr>
          <a:xfrm>
            <a:off x="266700" y="1836738"/>
            <a:ext cx="4949825" cy="698500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/>
          <a:p>
            <a:pPr defTabSz="913130" eaLnBrk="1" hangingPunct="1"/>
            <a:r>
              <a:rPr lang="en-US" altLang="zh-CN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2.4 </a:t>
            </a:r>
            <a:r>
              <a:rPr lang="zh-CN" altLang="en-US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鲁班之行</a:t>
            </a:r>
            <a:endParaRPr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3130" eaLnBrk="1" hangingPunct="1"/>
            <a:endParaRPr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2181" name="Rectangle 43"/>
          <p:cNvSpPr/>
          <p:nvPr/>
        </p:nvSpPr>
        <p:spPr>
          <a:xfrm>
            <a:off x="792163" y="755650"/>
            <a:ext cx="5307012" cy="852488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 anchor="ctr"/>
          <a:p>
            <a:pPr eaLnBrk="1" hangingPunct="1"/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鲁班文化育人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36" name="表格 35"/>
          <p:cNvGraphicFramePr>
            <a:graphicFrameLocks noGrp="1"/>
          </p:cNvGraphicFramePr>
          <p:nvPr/>
        </p:nvGraphicFramePr>
        <p:xfrm>
          <a:off x="3527425" y="3073400"/>
          <a:ext cx="6069013" cy="2339975"/>
        </p:xfrm>
        <a:graphic>
          <a:graphicData uri="http://schemas.openxmlformats.org/drawingml/2006/table">
            <a:tbl>
              <a:tblPr>
                <a:tableStyleId>{8FD4443E-F989-4FC4-A0C8-D5A2AF1F390B}</a:tableStyleId>
              </a:tblPr>
              <a:tblGrid>
                <a:gridCol w="682764"/>
                <a:gridCol w="1972428"/>
                <a:gridCol w="758628"/>
                <a:gridCol w="1289664"/>
                <a:gridCol w="1365528"/>
              </a:tblGrid>
              <a:tr h="29487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</a:rPr>
                        <a:t>编号</a:t>
                      </a: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Times New Roman" panose="02020603050405020304"/>
                      </a:endParaRPr>
                    </a:p>
                  </a:txBody>
                  <a:tcPr marL="10018" marR="10018" marT="9512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</a:rPr>
                        <a:t>选题名称</a:t>
                      </a: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Times New Roman" panose="02020603050405020304"/>
                      </a:endParaRPr>
                    </a:p>
                  </a:txBody>
                  <a:tcPr marL="10018" marR="10018" marT="9512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</a:rPr>
                        <a:t>选题类型</a:t>
                      </a: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Times New Roman" panose="02020603050405020304"/>
                      </a:endParaRPr>
                    </a:p>
                  </a:txBody>
                  <a:tcPr marL="10018" marR="10018" marT="9512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</a:rPr>
                        <a:t>项目负责人</a:t>
                      </a: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Times New Roman" panose="02020603050405020304"/>
                      </a:endParaRPr>
                    </a:p>
                  </a:txBody>
                  <a:tcPr marL="10018" marR="10018" marT="9512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</a:rPr>
                        <a:t>指导教师</a:t>
                      </a: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Times New Roman" panose="02020603050405020304"/>
                      </a:endParaRPr>
                    </a:p>
                  </a:txBody>
                  <a:tcPr marL="10018" marR="10018" marT="9512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357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solidFill>
                            <a:schemeClr val="tx1"/>
                          </a:solidFill>
                        </a:rPr>
                        <a:t>2016107</a:t>
                      </a:r>
                      <a:endParaRPr lang="en-US" altLang="zh-CN" sz="1100" b="0" i="0" u="none" strike="noStrike">
                        <a:solidFill>
                          <a:schemeClr val="tx1"/>
                        </a:solidFill>
                        <a:latin typeface="Times New Roman" panose="02020603050405020304"/>
                      </a:endParaRPr>
                    </a:p>
                  </a:txBody>
                  <a:tcPr marL="10018" marR="10018" marT="9512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</a:rPr>
                        <a:t>基于废弃水泥路面再生混凝土骨料创新研究与应用</a:t>
                      </a: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Times New Roman" panose="02020603050405020304"/>
                      </a:endParaRPr>
                    </a:p>
                  </a:txBody>
                  <a:tcPr marL="10018" marR="10018" marT="9512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solidFill>
                            <a:schemeClr val="tx1"/>
                          </a:solidFill>
                        </a:rPr>
                        <a:t>理论研究</a:t>
                      </a:r>
                      <a:endParaRPr lang="zh-CN" altLang="en-US" sz="1100" b="0" i="0" u="none" strike="noStrike">
                        <a:solidFill>
                          <a:schemeClr val="tx1"/>
                        </a:solidFill>
                        <a:latin typeface="Times New Roman" panose="02020603050405020304"/>
                      </a:endParaRPr>
                    </a:p>
                  </a:txBody>
                  <a:tcPr marL="10018" marR="10018" marT="9512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solidFill>
                            <a:schemeClr val="tx1"/>
                          </a:solidFill>
                        </a:rPr>
                        <a:t>14</a:t>
                      </a:r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</a:rPr>
                        <a:t>工程造</a:t>
                      </a:r>
                      <a:r>
                        <a:rPr lang="zh-CN" altLang="en-US" sz="1100" u="none" strike="noStrike" dirty="0" smtClean="0">
                          <a:solidFill>
                            <a:schemeClr val="tx1"/>
                          </a:solidFill>
                        </a:rPr>
                        <a:t>价</a:t>
                      </a:r>
                      <a:endParaRPr lang="en-US" altLang="zh-CN" sz="1100" u="none" strike="noStrike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 fontAlgn="ctr"/>
                      <a:r>
                        <a:rPr lang="zh-CN" altLang="en-US" sz="1100" u="none" strike="noStrike" dirty="0" smtClean="0">
                          <a:solidFill>
                            <a:schemeClr val="tx1"/>
                          </a:solidFill>
                        </a:rPr>
                        <a:t>吴</a:t>
                      </a:r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</a:rPr>
                        <a:t>海洋</a:t>
                      </a: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Times New Roman" panose="02020603050405020304"/>
                      </a:endParaRPr>
                    </a:p>
                  </a:txBody>
                  <a:tcPr marL="10018" marR="10018" marT="9512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</a:rPr>
                        <a:t>郭秋兰、李洁</a:t>
                      </a: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0018" marR="10018" marT="9512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57625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solidFill>
                            <a:schemeClr val="tx1"/>
                          </a:solidFill>
                        </a:rPr>
                        <a:t>2016108</a:t>
                      </a:r>
                      <a:endParaRPr lang="en-US" altLang="zh-CN" sz="1100" b="0" i="0" u="none" strike="noStrike">
                        <a:solidFill>
                          <a:schemeClr val="tx1"/>
                        </a:solidFill>
                        <a:latin typeface="Times New Roman" panose="02020603050405020304"/>
                      </a:endParaRPr>
                    </a:p>
                  </a:txBody>
                  <a:tcPr marL="10018" marR="10018" marT="9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tx1"/>
                          </a:solidFill>
                        </a:rPr>
                        <a:t>BIM</a:t>
                      </a:r>
                      <a:r>
                        <a:rPr lang="zh-CN" altLang="en-US" sz="1100" u="none" strike="noStrike">
                          <a:solidFill>
                            <a:schemeClr val="tx1"/>
                          </a:solidFill>
                        </a:rPr>
                        <a:t>技术在我校工程造价专业推行上的可行性研究</a:t>
                      </a:r>
                      <a:endParaRPr lang="zh-CN" altLang="en-US" sz="1100" b="0" i="0" u="none" strike="noStrike">
                        <a:solidFill>
                          <a:schemeClr val="tx1"/>
                        </a:solidFill>
                        <a:latin typeface="Times New Roman" panose="02020603050405020304"/>
                      </a:endParaRPr>
                    </a:p>
                  </a:txBody>
                  <a:tcPr marL="10018" marR="10018" marT="9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solidFill>
                            <a:schemeClr val="tx1"/>
                          </a:solidFill>
                        </a:rPr>
                        <a:t>理论研究</a:t>
                      </a:r>
                      <a:endParaRPr lang="zh-CN" altLang="en-US" sz="1100" b="0" i="0" u="none" strike="noStrike">
                        <a:solidFill>
                          <a:schemeClr val="tx1"/>
                        </a:solidFill>
                        <a:latin typeface="Times New Roman" panose="02020603050405020304"/>
                      </a:endParaRPr>
                    </a:p>
                  </a:txBody>
                  <a:tcPr marL="10018" marR="10018" marT="9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solidFill>
                            <a:schemeClr val="tx1"/>
                          </a:solidFill>
                        </a:rPr>
                        <a:t>14</a:t>
                      </a:r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</a:rPr>
                        <a:t>工程造</a:t>
                      </a:r>
                      <a:r>
                        <a:rPr lang="zh-CN" altLang="en-US" sz="1100" u="none" strike="noStrike" dirty="0" smtClean="0">
                          <a:solidFill>
                            <a:schemeClr val="tx1"/>
                          </a:solidFill>
                        </a:rPr>
                        <a:t>价</a:t>
                      </a:r>
                      <a:endParaRPr lang="en-US" altLang="zh-CN" sz="1100" u="none" strike="noStrike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 fontAlgn="ctr"/>
                      <a:r>
                        <a:rPr lang="zh-CN" altLang="en-US" sz="1100" u="none" strike="noStrike" dirty="0" smtClean="0">
                          <a:solidFill>
                            <a:schemeClr val="tx1"/>
                          </a:solidFill>
                        </a:rPr>
                        <a:t>冯</a:t>
                      </a:r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</a:rPr>
                        <a:t>思雨</a:t>
                      </a: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Times New Roman" panose="02020603050405020304"/>
                      </a:endParaRPr>
                    </a:p>
                  </a:txBody>
                  <a:tcPr marL="10018" marR="10018" marT="9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solidFill>
                            <a:schemeClr val="tx1"/>
                          </a:solidFill>
                        </a:rPr>
                        <a:t>王成元</a:t>
                      </a:r>
                      <a:endParaRPr lang="zh-CN" altLang="en-US" sz="1100" b="0" i="0" u="none" strike="noStrike">
                        <a:solidFill>
                          <a:schemeClr val="tx1"/>
                        </a:solidFill>
                        <a:latin typeface="Times New Roman" panose="02020603050405020304"/>
                      </a:endParaRPr>
                    </a:p>
                  </a:txBody>
                  <a:tcPr marL="10018" marR="10018" marT="9512" marB="0" anchor="ctr"/>
                </a:tc>
              </a:tr>
              <a:tr h="57625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solidFill>
                            <a:schemeClr val="tx1"/>
                          </a:solidFill>
                        </a:rPr>
                        <a:t>2016110</a:t>
                      </a:r>
                      <a:endParaRPr lang="en-US" altLang="zh-CN" sz="1100" b="0" i="0" u="none" strike="noStrike">
                        <a:solidFill>
                          <a:schemeClr val="tx1"/>
                        </a:solidFill>
                        <a:latin typeface="Times New Roman" panose="02020603050405020304"/>
                      </a:endParaRPr>
                    </a:p>
                  </a:txBody>
                  <a:tcPr marL="10018" marR="10018" marT="9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</a:rPr>
                        <a:t>透水混凝土配合比设计及其性能研究</a:t>
                      </a: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Times New Roman" panose="02020603050405020304"/>
                      </a:endParaRPr>
                    </a:p>
                  </a:txBody>
                  <a:tcPr marL="10018" marR="10018" marT="9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</a:rPr>
                        <a:t>其他类型</a:t>
                      </a: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Times New Roman" panose="02020603050405020304"/>
                      </a:endParaRPr>
                    </a:p>
                  </a:txBody>
                  <a:tcPr marL="10018" marR="10018" marT="9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solidFill>
                            <a:schemeClr val="tx1"/>
                          </a:solidFill>
                        </a:rPr>
                        <a:t>15</a:t>
                      </a:r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</a:rPr>
                        <a:t>土木工</a:t>
                      </a:r>
                      <a:r>
                        <a:rPr lang="zh-CN" altLang="en-US" sz="1100" u="none" strike="noStrike" dirty="0" smtClean="0">
                          <a:solidFill>
                            <a:schemeClr val="tx1"/>
                          </a:solidFill>
                        </a:rPr>
                        <a:t>程</a:t>
                      </a:r>
                      <a:endParaRPr lang="en-US" altLang="zh-CN" sz="1100" u="none" strike="noStrike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 fontAlgn="ctr"/>
                      <a:r>
                        <a:rPr lang="zh-CN" altLang="en-US" sz="1100" u="none" strike="noStrike" dirty="0" smtClean="0">
                          <a:solidFill>
                            <a:schemeClr val="tx1"/>
                          </a:solidFill>
                        </a:rPr>
                        <a:t>毛</a:t>
                      </a:r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</a:rPr>
                        <a:t>东</a:t>
                      </a:r>
                      <a:r>
                        <a:rPr lang="zh-CN" altLang="en-US" sz="1100" u="none" strike="noStrike" dirty="0" smtClean="0">
                          <a:solidFill>
                            <a:schemeClr val="tx1"/>
                          </a:solidFill>
                        </a:rPr>
                        <a:t>桂</a:t>
                      </a: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Times New Roman" panose="02020603050405020304"/>
                      </a:endParaRPr>
                    </a:p>
                  </a:txBody>
                  <a:tcPr marL="10018" marR="10018" marT="9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</a:rPr>
                        <a:t>孙博</a:t>
                      </a: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Times New Roman" panose="02020603050405020304"/>
                      </a:endParaRPr>
                    </a:p>
                  </a:txBody>
                  <a:tcPr marL="10018" marR="10018" marT="9512" marB="0" anchor="ctr"/>
                </a:tc>
              </a:tr>
              <a:tr h="40902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solidFill>
                            <a:schemeClr val="tx1"/>
                          </a:solidFill>
                        </a:rPr>
                        <a:t>2016111</a:t>
                      </a:r>
                      <a:endParaRPr lang="en-US" altLang="zh-CN" sz="1100" b="0" i="0" u="none" strike="noStrike" dirty="0">
                        <a:solidFill>
                          <a:schemeClr val="tx1"/>
                        </a:solidFill>
                        <a:latin typeface="Times New Roman" panose="02020603050405020304"/>
                      </a:endParaRPr>
                    </a:p>
                  </a:txBody>
                  <a:tcPr marL="10018" marR="10018" marT="9512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</a:rPr>
                        <a:t>太阳能小房车</a:t>
                      </a: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Times New Roman" panose="02020603050405020304"/>
                      </a:endParaRPr>
                    </a:p>
                  </a:txBody>
                  <a:tcPr marL="10018" marR="10018" marT="9512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</a:rPr>
                        <a:t>实物制作</a:t>
                      </a: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Times New Roman" panose="02020603050405020304"/>
                      </a:endParaRPr>
                    </a:p>
                  </a:txBody>
                  <a:tcPr marL="10018" marR="10018" marT="9512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solidFill>
                            <a:schemeClr val="tx1"/>
                          </a:solidFill>
                        </a:rPr>
                        <a:t>15</a:t>
                      </a:r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</a:rPr>
                        <a:t>工程造</a:t>
                      </a:r>
                      <a:r>
                        <a:rPr lang="zh-CN" altLang="en-US" sz="1100" u="none" strike="noStrike" dirty="0" smtClean="0">
                          <a:solidFill>
                            <a:schemeClr val="tx1"/>
                          </a:solidFill>
                        </a:rPr>
                        <a:t>价</a:t>
                      </a:r>
                      <a:r>
                        <a:rPr lang="en-US" altLang="zh-CN" sz="1100" u="none" strike="noStrike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zh-CN" altLang="en-US" sz="1100" u="none" strike="noStrike" dirty="0" smtClean="0">
                          <a:solidFill>
                            <a:schemeClr val="tx1"/>
                          </a:solidFill>
                        </a:rPr>
                        <a:t>班</a:t>
                      </a:r>
                      <a:endParaRPr lang="en-US" altLang="zh-CN" sz="1100" u="none" strike="noStrike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 fontAlgn="ctr"/>
                      <a:r>
                        <a:rPr lang="zh-CN" altLang="en-US" sz="1100" u="none" strike="noStrike" dirty="0" smtClean="0">
                          <a:solidFill>
                            <a:schemeClr val="tx1"/>
                          </a:solidFill>
                        </a:rPr>
                        <a:t>刘</a:t>
                      </a:r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</a:rPr>
                        <a:t>梅</a:t>
                      </a: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Times New Roman" panose="02020603050405020304"/>
                      </a:endParaRPr>
                    </a:p>
                  </a:txBody>
                  <a:tcPr marL="10018" marR="10018" marT="9512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</a:rPr>
                        <a:t>裴建良</a:t>
                      </a: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Times New Roman" panose="02020603050405020304"/>
                      </a:endParaRPr>
                    </a:p>
                  </a:txBody>
                  <a:tcPr marL="10018" marR="10018" marT="9512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pull dir="l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3186" name="矩形 42"/>
          <p:cNvSpPr/>
          <p:nvPr/>
        </p:nvSpPr>
        <p:spPr>
          <a:xfrm>
            <a:off x="3906838" y="2268538"/>
            <a:ext cx="5121275" cy="4699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>
              <a:lnSpc>
                <a:spcPct val="150000"/>
              </a:lnSpc>
            </a:pPr>
            <a:r>
              <a:rPr lang="zh-CN" altLang="en-US" sz="1600" dirty="0">
                <a:latin typeface="Arial" panose="020B0604020202020204" pitchFamily="34" charset="0"/>
              </a:rPr>
              <a:t>近年来学生发表的论文</a:t>
            </a:r>
            <a:endParaRPr lang="zh-CN" altLang="en-US" sz="1600" dirty="0">
              <a:latin typeface="Arial" panose="020B0604020202020204" pitchFamily="34" charset="0"/>
            </a:endParaRPr>
          </a:p>
        </p:txBody>
      </p:sp>
      <p:sp>
        <p:nvSpPr>
          <p:cNvPr id="28" name="空心弧 40"/>
          <p:cNvSpPr>
            <a:spLocks noChangeArrowheads="1"/>
          </p:cNvSpPr>
          <p:nvPr/>
        </p:nvSpPr>
        <p:spPr bwMode="auto">
          <a:xfrm rot="5400000">
            <a:off x="-1397000" y="2894013"/>
            <a:ext cx="3068638" cy="3233738"/>
          </a:xfrm>
          <a:custGeom>
            <a:avLst/>
            <a:gdLst>
              <a:gd name="T0" fmla="*/ 387411545 w 21600"/>
              <a:gd name="T1" fmla="*/ 0 h 21600"/>
              <a:gd name="T2" fmla="*/ 4806720 w 21600"/>
              <a:gd name="T3" fmla="*/ 387712366 h 21600"/>
              <a:gd name="T4" fmla="*/ 387411545 w 21600"/>
              <a:gd name="T5" fmla="*/ 9656961 h 21600"/>
              <a:gd name="T6" fmla="*/ 770016179 w 21600"/>
              <a:gd name="T7" fmla="*/ 38771236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69" y="10800"/>
                </a:moveTo>
                <a:cubicBezTo>
                  <a:pt x="269" y="4983"/>
                  <a:pt x="4983" y="269"/>
                  <a:pt x="10800" y="269"/>
                </a:cubicBezTo>
                <a:cubicBezTo>
                  <a:pt x="16616" y="268"/>
                  <a:pt x="21330" y="4983"/>
                  <a:pt x="21331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269" y="10800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39999"/>
            </a:schemeClr>
          </a:solidFill>
          <a:ln>
            <a:noFill/>
          </a:ln>
        </p:spPr>
        <p:txBody>
          <a:bodyPr lIns="68573" tIns="34287" rIns="68573" bIns="34287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30" name="直接连接符 52"/>
          <p:cNvSpPr>
            <a:spLocks noChangeShapeType="1"/>
          </p:cNvSpPr>
          <p:nvPr/>
        </p:nvSpPr>
        <p:spPr bwMode="auto">
          <a:xfrm>
            <a:off x="909638" y="3081338"/>
            <a:ext cx="1897063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31" name="直接连接符 58"/>
          <p:cNvSpPr>
            <a:spLocks noChangeShapeType="1"/>
          </p:cNvSpPr>
          <p:nvPr/>
        </p:nvSpPr>
        <p:spPr bwMode="auto">
          <a:xfrm>
            <a:off x="904875" y="5983288"/>
            <a:ext cx="1781175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32" name="直接连接符 66"/>
          <p:cNvSpPr>
            <a:spLocks noChangeShapeType="1"/>
          </p:cNvSpPr>
          <p:nvPr/>
        </p:nvSpPr>
        <p:spPr bwMode="auto">
          <a:xfrm>
            <a:off x="1695450" y="5364163"/>
            <a:ext cx="1858963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93191" name="矩形 71"/>
          <p:cNvSpPr/>
          <p:nvPr/>
        </p:nvSpPr>
        <p:spPr>
          <a:xfrm>
            <a:off x="947738" y="2700338"/>
            <a:ext cx="1062037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鲁班之思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3192" name="矩形 73"/>
          <p:cNvSpPr/>
          <p:nvPr/>
        </p:nvSpPr>
        <p:spPr>
          <a:xfrm>
            <a:off x="1782763" y="4957763"/>
            <a:ext cx="1266825" cy="407987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sz="2200" dirty="0">
                <a:solidFill>
                  <a:srgbClr val="0066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鲁班之行</a:t>
            </a:r>
            <a:endParaRPr lang="zh-CN" altLang="en-US" sz="2200" dirty="0">
              <a:solidFill>
                <a:srgbClr val="0066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3193" name="矩形 75"/>
          <p:cNvSpPr/>
          <p:nvPr/>
        </p:nvSpPr>
        <p:spPr>
          <a:xfrm>
            <a:off x="1708150" y="3433763"/>
            <a:ext cx="1062038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鲁班之家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3194" name="矩形 77"/>
          <p:cNvSpPr/>
          <p:nvPr/>
        </p:nvSpPr>
        <p:spPr>
          <a:xfrm>
            <a:off x="1935163" y="4213225"/>
            <a:ext cx="1062037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鲁班之论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93195" name="组合 134"/>
          <p:cNvGrpSpPr/>
          <p:nvPr/>
        </p:nvGrpSpPr>
        <p:grpSpPr>
          <a:xfrm>
            <a:off x="-1346200" y="3262313"/>
            <a:ext cx="2630488" cy="2497137"/>
            <a:chOff x="-112105" y="2839261"/>
            <a:chExt cx="2497422" cy="2497422"/>
          </a:xfrm>
        </p:grpSpPr>
        <p:grpSp>
          <p:nvGrpSpPr>
            <p:cNvPr id="3" name="组合 38"/>
            <p:cNvGrpSpPr/>
            <p:nvPr/>
          </p:nvGrpSpPr>
          <p:grpSpPr>
            <a:xfrm>
              <a:off x="-112105" y="2839261"/>
              <a:ext cx="2497422" cy="2497422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0" name="同心圆 39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9" name="椭圆 81"/>
            <p:cNvSpPr>
              <a:spLocks noChangeArrowheads="1"/>
            </p:cNvSpPr>
            <p:nvPr/>
          </p:nvSpPr>
          <p:spPr bwMode="auto">
            <a:xfrm>
              <a:off x="75318" y="3038785"/>
              <a:ext cx="2104717" cy="2104715"/>
            </a:xfrm>
            <a:prstGeom prst="ellipse">
              <a:avLst/>
            </a:prstGeom>
            <a:blipFill dpi="0" rotWithShape="1">
              <a:blip r:embed="rId1" cstate="print"/>
              <a:srcRect/>
              <a:stretch>
                <a:fillRect/>
              </a:stretch>
            </a:blip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42" name="椭圆 41"/>
          <p:cNvSpPr/>
          <p:nvPr/>
        </p:nvSpPr>
        <p:spPr>
          <a:xfrm>
            <a:off x="611188" y="2951163"/>
            <a:ext cx="363538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4" name="椭圆 43"/>
          <p:cNvSpPr/>
          <p:nvPr/>
        </p:nvSpPr>
        <p:spPr>
          <a:xfrm>
            <a:off x="1379538" y="3651250"/>
            <a:ext cx="365125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5" name="椭圆 44"/>
          <p:cNvSpPr/>
          <p:nvPr/>
        </p:nvSpPr>
        <p:spPr>
          <a:xfrm>
            <a:off x="1320800" y="5153025"/>
            <a:ext cx="365125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493713" y="5810250"/>
            <a:ext cx="363538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93200" name="矩形 73"/>
          <p:cNvSpPr/>
          <p:nvPr/>
        </p:nvSpPr>
        <p:spPr>
          <a:xfrm>
            <a:off x="1176338" y="5662613"/>
            <a:ext cx="1062037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鲁班之星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48" name="直接连接符 62"/>
          <p:cNvCxnSpPr>
            <a:cxnSpLocks noChangeShapeType="1"/>
          </p:cNvCxnSpPr>
          <p:nvPr/>
        </p:nvCxnSpPr>
        <p:spPr bwMode="auto">
          <a:xfrm>
            <a:off x="1936750" y="4625975"/>
            <a:ext cx="1782763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</p:cxnSp>
      <p:sp>
        <p:nvSpPr>
          <p:cNvPr id="49" name="椭圆 48"/>
          <p:cNvSpPr/>
          <p:nvPr/>
        </p:nvSpPr>
        <p:spPr>
          <a:xfrm>
            <a:off x="1562100" y="4430713"/>
            <a:ext cx="365125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0" name="直接连接符 66"/>
          <p:cNvSpPr>
            <a:spLocks noChangeShapeType="1"/>
          </p:cNvSpPr>
          <p:nvPr/>
        </p:nvSpPr>
        <p:spPr bwMode="auto">
          <a:xfrm>
            <a:off x="1744663" y="3781425"/>
            <a:ext cx="1252538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93204" name="文本占位符 369665"/>
          <p:cNvSpPr txBox="1"/>
          <p:nvPr/>
        </p:nvSpPr>
        <p:spPr>
          <a:xfrm>
            <a:off x="266700" y="1798638"/>
            <a:ext cx="4949825" cy="698500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/>
          <a:p>
            <a:pPr defTabSz="913130" eaLnBrk="1" hangingPunct="1"/>
            <a:r>
              <a:rPr lang="en-US" altLang="zh-CN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2.4 </a:t>
            </a:r>
            <a:r>
              <a:rPr lang="zh-CN" altLang="en-US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鲁班之行</a:t>
            </a:r>
            <a:endParaRPr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3130" eaLnBrk="1" hangingPunct="1"/>
            <a:endParaRPr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3205" name="Rectangle 43"/>
          <p:cNvSpPr/>
          <p:nvPr/>
        </p:nvSpPr>
        <p:spPr>
          <a:xfrm>
            <a:off x="792163" y="755650"/>
            <a:ext cx="5307012" cy="852488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 anchor="ctr"/>
          <a:p>
            <a:pPr eaLnBrk="1" hangingPunct="1"/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鲁班文化育人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7" name="表格 26"/>
          <p:cNvGraphicFramePr>
            <a:graphicFrameLocks noGrp="1"/>
          </p:cNvGraphicFramePr>
          <p:nvPr/>
        </p:nvGraphicFramePr>
        <p:xfrm>
          <a:off x="3122613" y="2795588"/>
          <a:ext cx="6624638" cy="2693988"/>
        </p:xfrm>
        <a:graphic>
          <a:graphicData uri="http://schemas.openxmlformats.org/drawingml/2006/table">
            <a:tbl>
              <a:tblPr>
                <a:tableStyleId>{8FD4443E-F989-4FC4-A0C8-D5A2AF1F390B}</a:tableStyleId>
              </a:tblPr>
              <a:tblGrid>
                <a:gridCol w="486523"/>
                <a:gridCol w="904076"/>
                <a:gridCol w="2654948"/>
                <a:gridCol w="1137834"/>
                <a:gridCol w="702986"/>
                <a:gridCol w="738269"/>
              </a:tblGrid>
              <a:tr h="28806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</a:rPr>
                        <a:t>序号</a:t>
                      </a:r>
                      <a:endParaRPr lang="zh-CN" altLang="en-US" sz="1100" b="1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8491" marR="8491" marT="8063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</a:rPr>
                        <a:t>作者</a:t>
                      </a:r>
                      <a:endParaRPr lang="zh-CN" altLang="en-US" sz="1100" b="1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8491" marR="8491" marT="8063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</a:rPr>
                        <a:t>论文名称</a:t>
                      </a:r>
                      <a:endParaRPr lang="zh-CN" altLang="en-US" sz="1100" b="1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8491" marR="8491" marT="8063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</a:rPr>
                        <a:t>刊物</a:t>
                      </a:r>
                      <a:r>
                        <a:rPr lang="en-US" altLang="zh-CN" sz="1100" u="none" strike="noStrike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</a:rPr>
                        <a:t>刊号</a:t>
                      </a:r>
                      <a:endParaRPr lang="zh-CN" altLang="en-US" sz="1100" b="1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8491" marR="8491" marT="8063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</a:rPr>
                        <a:t>发表时间</a:t>
                      </a:r>
                      <a:endParaRPr lang="zh-CN" altLang="en-US" sz="1100" b="1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8491" marR="8491" marT="8063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</a:rPr>
                        <a:t>班级</a:t>
                      </a:r>
                      <a:endParaRPr lang="zh-CN" altLang="en-US" sz="1100" b="1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8491" marR="8491" marT="8063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altLang="zh-CN" sz="11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8491" marR="8491" marT="8063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solidFill>
                            <a:schemeClr val="tx1"/>
                          </a:solidFill>
                        </a:rPr>
                        <a:t>曾晓云</a:t>
                      </a:r>
                      <a:endParaRPr lang="zh-CN" altLang="en-US" sz="11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8491" marR="8491" marT="8063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</a:rPr>
                        <a:t>BIM</a:t>
                      </a:r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</a:rPr>
                        <a:t>在高校土木专业推行上的可行性研究</a:t>
                      </a: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8491" marR="8491" marT="8063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</a:rPr>
                        <a:t>中国住宅设施</a:t>
                      </a: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8491" marR="8491" marT="8063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solidFill>
                            <a:schemeClr val="tx1"/>
                          </a:solidFill>
                        </a:rPr>
                        <a:t>2016.3</a:t>
                      </a:r>
                      <a:endParaRPr lang="en-US" altLang="zh-CN" sz="11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8491" marR="8491" marT="8063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solidFill>
                            <a:schemeClr val="tx1"/>
                          </a:solidFill>
                        </a:rPr>
                        <a:t>13</a:t>
                      </a:r>
                      <a:r>
                        <a:rPr lang="zh-CN" altLang="en-US" sz="1100" u="none" strike="noStrike">
                          <a:solidFill>
                            <a:schemeClr val="tx1"/>
                          </a:solidFill>
                        </a:rPr>
                        <a:t>土木</a:t>
                      </a:r>
                      <a:r>
                        <a:rPr lang="en-US" altLang="zh-CN" sz="1100" u="none" strike="noStrike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zh-CN" altLang="en-US" sz="1100" u="none" strike="noStrike">
                          <a:solidFill>
                            <a:schemeClr val="tx1"/>
                          </a:solidFill>
                        </a:rPr>
                        <a:t>班</a:t>
                      </a:r>
                      <a:endParaRPr lang="zh-CN" altLang="en-US" sz="11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8491" marR="8491" marT="8063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8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altLang="zh-CN" sz="11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8491" marR="8491" marT="80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solidFill>
                            <a:schemeClr val="tx1"/>
                          </a:solidFill>
                        </a:rPr>
                        <a:t>王敏</a:t>
                      </a:r>
                      <a:endParaRPr lang="zh-CN" altLang="en-US" sz="11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8491" marR="8491" marT="80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</a:rPr>
                        <a:t>BIM</a:t>
                      </a:r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</a:rPr>
                        <a:t>在高校土木专业推行上的可行性研究</a:t>
                      </a: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8491" marR="8491" marT="80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solidFill>
                            <a:schemeClr val="tx1"/>
                          </a:solidFill>
                        </a:rPr>
                        <a:t>中国住宅设施</a:t>
                      </a:r>
                      <a:endParaRPr lang="zh-CN" altLang="en-US" sz="11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8491" marR="8491" marT="80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solidFill>
                            <a:schemeClr val="tx1"/>
                          </a:solidFill>
                        </a:rPr>
                        <a:t>2016.3</a:t>
                      </a:r>
                      <a:endParaRPr lang="en-US" altLang="zh-CN" sz="11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8491" marR="8491" marT="80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solidFill>
                            <a:schemeClr val="tx1"/>
                          </a:solidFill>
                        </a:rPr>
                        <a:t>13</a:t>
                      </a:r>
                      <a:r>
                        <a:rPr lang="zh-CN" altLang="en-US" sz="1100" u="none" strike="noStrike">
                          <a:solidFill>
                            <a:schemeClr val="tx1"/>
                          </a:solidFill>
                        </a:rPr>
                        <a:t>土木</a:t>
                      </a:r>
                      <a:r>
                        <a:rPr lang="en-US" altLang="zh-CN" sz="1100" u="none" strike="noStrike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zh-CN" altLang="en-US" sz="1100" u="none" strike="noStrike">
                          <a:solidFill>
                            <a:schemeClr val="tx1"/>
                          </a:solidFill>
                        </a:rPr>
                        <a:t>班</a:t>
                      </a:r>
                      <a:endParaRPr lang="zh-CN" altLang="en-US" sz="11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8491" marR="8491" marT="8063" marB="0" anchor="ctr"/>
                </a:tc>
              </a:tr>
              <a:tr h="51104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altLang="zh-CN" sz="11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8491" marR="8491" marT="80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</a:rPr>
                        <a:t>钟颖、李振邦、李灯</a:t>
                      </a:r>
                      <a:r>
                        <a:rPr lang="zh-CN" altLang="en-US" sz="1100" u="none" strike="noStrike" dirty="0" smtClean="0">
                          <a:solidFill>
                            <a:schemeClr val="tx1"/>
                          </a:solidFill>
                        </a:rPr>
                        <a:t>辉</a:t>
                      </a: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8491" marR="8491" marT="80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solidFill>
                            <a:schemeClr val="tx1"/>
                          </a:solidFill>
                        </a:rPr>
                        <a:t>《</a:t>
                      </a:r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</a:rPr>
                        <a:t>探讨建筑节能的必要性及节能措施</a:t>
                      </a:r>
                      <a:r>
                        <a:rPr lang="en-US" altLang="zh-CN" sz="1100" u="none" strike="noStrike" dirty="0">
                          <a:solidFill>
                            <a:schemeClr val="tx1"/>
                          </a:solidFill>
                        </a:rPr>
                        <a:t>》</a:t>
                      </a:r>
                      <a:endParaRPr lang="en-US" altLang="zh-CN" sz="11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8491" marR="8491" marT="80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solidFill>
                            <a:schemeClr val="tx1"/>
                          </a:solidFill>
                        </a:rPr>
                        <a:t>《</a:t>
                      </a:r>
                      <a:r>
                        <a:rPr lang="zh-CN" altLang="en-US" sz="1100" u="none" strike="noStrike">
                          <a:solidFill>
                            <a:schemeClr val="tx1"/>
                          </a:solidFill>
                        </a:rPr>
                        <a:t>建筑工程技术与设计</a:t>
                      </a:r>
                      <a:r>
                        <a:rPr lang="en-US" altLang="zh-CN" sz="1100" u="none" strike="noStrike">
                          <a:solidFill>
                            <a:schemeClr val="tx1"/>
                          </a:solidFill>
                        </a:rPr>
                        <a:t>》/</a:t>
                      </a:r>
                      <a:r>
                        <a:rPr lang="en-US" sz="1100" u="none" strike="noStrike">
                          <a:solidFill>
                            <a:schemeClr val="tx1"/>
                          </a:solidFill>
                        </a:rPr>
                        <a:t>CN43-9000/TU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8491" marR="8491" marT="80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solidFill>
                            <a:schemeClr val="tx1"/>
                          </a:solidFill>
                        </a:rPr>
                        <a:t>2016.05</a:t>
                      </a:r>
                      <a:endParaRPr lang="en-US" altLang="zh-CN" sz="11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8491" marR="8491" marT="80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solidFill>
                            <a:schemeClr val="tx1"/>
                          </a:solidFill>
                        </a:rPr>
                        <a:t>12</a:t>
                      </a:r>
                      <a:r>
                        <a:rPr lang="zh-CN" altLang="en-US" sz="1100" u="none" strike="noStrike">
                          <a:solidFill>
                            <a:schemeClr val="tx1"/>
                          </a:solidFill>
                        </a:rPr>
                        <a:t>土木</a:t>
                      </a:r>
                      <a:r>
                        <a:rPr lang="en-US" altLang="zh-CN" sz="1100" u="none" strike="noStrike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zh-CN" altLang="en-US" sz="1100" u="none" strike="noStrike">
                          <a:solidFill>
                            <a:schemeClr val="tx1"/>
                          </a:solidFill>
                        </a:rPr>
                        <a:t>班</a:t>
                      </a:r>
                      <a:endParaRPr lang="zh-CN" altLang="en-US" sz="11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8491" marR="8491" marT="8063" marB="0" anchor="ctr"/>
                </a:tc>
              </a:tr>
              <a:tr h="378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altLang="zh-CN" sz="11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8491" marR="8491" marT="80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</a:rPr>
                        <a:t>刘俊，何贵琴</a:t>
                      </a: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8491" marR="8491" marT="80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solidFill>
                            <a:schemeClr val="tx1"/>
                          </a:solidFill>
                        </a:rPr>
                        <a:t>工程量清单计价的运用现状及对策分析</a:t>
                      </a:r>
                      <a:endParaRPr lang="zh-CN" altLang="en-US" sz="11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8491" marR="8491" marT="80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solidFill>
                            <a:schemeClr val="tx1"/>
                          </a:solidFill>
                        </a:rPr>
                        <a:t>《</a:t>
                      </a:r>
                      <a:r>
                        <a:rPr lang="zh-CN" altLang="en-US" sz="1100" u="none" strike="noStrike">
                          <a:solidFill>
                            <a:schemeClr val="tx1"/>
                          </a:solidFill>
                        </a:rPr>
                        <a:t>企业技术开发</a:t>
                      </a:r>
                      <a:r>
                        <a:rPr lang="en-US" altLang="zh-CN" sz="1100" u="none" strike="noStrike">
                          <a:solidFill>
                            <a:schemeClr val="tx1"/>
                          </a:solidFill>
                        </a:rPr>
                        <a:t>》/1006-8937</a:t>
                      </a:r>
                      <a:endParaRPr lang="en-US" altLang="zh-CN" sz="11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8491" marR="8491" marT="80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solidFill>
                            <a:schemeClr val="tx1"/>
                          </a:solidFill>
                        </a:rPr>
                        <a:t>2013 .5 </a:t>
                      </a:r>
                      <a:endParaRPr lang="en-US" altLang="zh-CN" sz="11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8491" marR="8491" marT="80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solidFill>
                            <a:schemeClr val="tx1"/>
                          </a:solidFill>
                        </a:rPr>
                        <a:t>13</a:t>
                      </a:r>
                      <a:r>
                        <a:rPr lang="zh-CN" altLang="en-US" sz="1100" u="none" strike="noStrike">
                          <a:solidFill>
                            <a:schemeClr val="tx1"/>
                          </a:solidFill>
                        </a:rPr>
                        <a:t>造价</a:t>
                      </a:r>
                      <a:r>
                        <a:rPr lang="en-US" altLang="zh-CN" sz="1100" u="none" strike="noStrike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zh-CN" altLang="en-US" sz="1100" u="none" strike="noStrike">
                          <a:solidFill>
                            <a:schemeClr val="tx1"/>
                          </a:solidFill>
                        </a:rPr>
                        <a:t>班</a:t>
                      </a:r>
                      <a:endParaRPr lang="zh-CN" altLang="en-US" sz="11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8491" marR="8491" marT="8063" marB="0" anchor="ctr"/>
                </a:tc>
              </a:tr>
              <a:tr h="378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altLang="zh-CN" sz="11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8491" marR="8491" marT="80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solidFill>
                            <a:schemeClr val="tx1"/>
                          </a:solidFill>
                        </a:rPr>
                        <a:t>彭玲梅，汤鑫</a:t>
                      </a:r>
                      <a:endParaRPr lang="zh-CN" altLang="en-US" sz="11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8491" marR="8491" marT="80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solidFill>
                            <a:schemeClr val="tx1"/>
                          </a:solidFill>
                        </a:rPr>
                        <a:t>建筑工程量速算法（</a:t>
                      </a:r>
                      <a:r>
                        <a:rPr lang="en-US" sz="1100" u="none" strike="noStrike">
                          <a:solidFill>
                            <a:schemeClr val="tx1"/>
                          </a:solidFill>
                        </a:rPr>
                        <a:t>FCMEQ）</a:t>
                      </a:r>
                      <a:r>
                        <a:rPr lang="zh-CN" altLang="en-US" sz="1100" u="none" strike="noStrike">
                          <a:solidFill>
                            <a:schemeClr val="tx1"/>
                          </a:solidFill>
                        </a:rPr>
                        <a:t>之我见</a:t>
                      </a:r>
                      <a:br>
                        <a:rPr lang="zh-CN" altLang="en-US" sz="1100" u="none" strike="noStrike">
                          <a:solidFill>
                            <a:schemeClr val="tx1"/>
                          </a:solidFill>
                        </a:rPr>
                      </a:br>
                      <a:r>
                        <a:rPr lang="en-US" altLang="zh-CN" sz="1100" u="none" strike="noStrike">
                          <a:solidFill>
                            <a:schemeClr val="tx1"/>
                          </a:solidFill>
                        </a:rPr>
                        <a:t>———</a:t>
                      </a:r>
                      <a:r>
                        <a:rPr lang="zh-CN" altLang="en-US" sz="1100" u="none" strike="noStrike">
                          <a:solidFill>
                            <a:schemeClr val="tx1"/>
                          </a:solidFill>
                        </a:rPr>
                        <a:t>以框架结构工程为例</a:t>
                      </a:r>
                      <a:endParaRPr lang="zh-CN" altLang="en-US" sz="11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8491" marR="8491" marT="80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solidFill>
                            <a:schemeClr val="tx1"/>
                          </a:solidFill>
                        </a:rPr>
                        <a:t>企业技术开发</a:t>
                      </a:r>
                      <a:r>
                        <a:rPr lang="en-US" altLang="zh-CN" sz="1100" u="none" strike="noStrike">
                          <a:solidFill>
                            <a:schemeClr val="tx1"/>
                          </a:solidFill>
                        </a:rPr>
                        <a:t>/1006-8937</a:t>
                      </a:r>
                      <a:endParaRPr lang="en-US" altLang="zh-CN" sz="11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8491" marR="8491" marT="80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solidFill>
                            <a:schemeClr val="tx1"/>
                          </a:solidFill>
                        </a:rPr>
                        <a:t>2013 .6 </a:t>
                      </a:r>
                      <a:endParaRPr lang="en-US" altLang="zh-CN" sz="11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8491" marR="8491" marT="80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solidFill>
                            <a:schemeClr val="tx1"/>
                          </a:solidFill>
                        </a:rPr>
                        <a:t>13</a:t>
                      </a:r>
                      <a:r>
                        <a:rPr lang="zh-CN" altLang="en-US" sz="1100" u="none" strike="noStrike">
                          <a:solidFill>
                            <a:schemeClr val="tx1"/>
                          </a:solidFill>
                        </a:rPr>
                        <a:t>造价班</a:t>
                      </a:r>
                      <a:endParaRPr lang="zh-CN" altLang="en-US" sz="11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8491" marR="8491" marT="8063" marB="0" anchor="ctr"/>
                </a:tc>
              </a:tr>
              <a:tr h="378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altLang="zh-CN" sz="11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8491" marR="8491" marT="8063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</a:rPr>
                        <a:t>康健，高必旺，万振，吴嫣</a:t>
                      </a: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8491" marR="8491" marT="8063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</a:rPr>
                        <a:t>浅谈土建类专业毕业生就业情况及对策</a:t>
                      </a: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8491" marR="8491" marT="8063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</a:rPr>
                        <a:t>企业技术开发</a:t>
                      </a:r>
                      <a:r>
                        <a:rPr lang="en-US" altLang="zh-CN" sz="1100" u="none" strike="noStrike" dirty="0">
                          <a:solidFill>
                            <a:schemeClr val="tx1"/>
                          </a:solidFill>
                        </a:rPr>
                        <a:t>/1006-8938</a:t>
                      </a:r>
                      <a:endParaRPr lang="en-US" altLang="zh-CN" sz="11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8491" marR="8491" marT="8063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solidFill>
                            <a:schemeClr val="tx1"/>
                          </a:solidFill>
                        </a:rPr>
                        <a:t>2014 .5</a:t>
                      </a:r>
                      <a:endParaRPr lang="en-US" altLang="zh-CN" sz="11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8491" marR="8491" marT="8063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solidFill>
                            <a:schemeClr val="tx1"/>
                          </a:solidFill>
                        </a:rPr>
                        <a:t>12</a:t>
                      </a:r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</a:rPr>
                        <a:t>土木</a:t>
                      </a:r>
                      <a:r>
                        <a:rPr lang="en-US" altLang="zh-CN" sz="1100" u="none" strike="noStrike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</a:rPr>
                        <a:t>班</a:t>
                      </a:r>
                      <a:endParaRPr lang="zh-CN" altLang="en-US" sz="11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8491" marR="8491" marT="8063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pull dir="l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4210" name="文本占位符 369665"/>
          <p:cNvSpPr txBox="1"/>
          <p:nvPr/>
        </p:nvSpPr>
        <p:spPr>
          <a:xfrm>
            <a:off x="266700" y="1857375"/>
            <a:ext cx="4949825" cy="698500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/>
          <a:p>
            <a:pPr defTabSz="913130" eaLnBrk="1" hangingPunct="1"/>
            <a:r>
              <a:rPr lang="en-US" altLang="zh-CN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2.5 </a:t>
            </a:r>
            <a:r>
              <a:rPr lang="zh-CN" altLang="en-US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鲁班之星</a:t>
            </a:r>
            <a:endParaRPr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3130" eaLnBrk="1" hangingPunct="1"/>
            <a:endParaRPr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2" name="空心弧 40"/>
          <p:cNvSpPr>
            <a:spLocks noChangeArrowheads="1"/>
          </p:cNvSpPr>
          <p:nvPr/>
        </p:nvSpPr>
        <p:spPr bwMode="auto">
          <a:xfrm rot="5400000">
            <a:off x="-1397000" y="2894013"/>
            <a:ext cx="3068638" cy="3233738"/>
          </a:xfrm>
          <a:custGeom>
            <a:avLst/>
            <a:gdLst>
              <a:gd name="T0" fmla="*/ 387411545 w 21600"/>
              <a:gd name="T1" fmla="*/ 0 h 21600"/>
              <a:gd name="T2" fmla="*/ 4806720 w 21600"/>
              <a:gd name="T3" fmla="*/ 387712366 h 21600"/>
              <a:gd name="T4" fmla="*/ 387411545 w 21600"/>
              <a:gd name="T5" fmla="*/ 9656961 h 21600"/>
              <a:gd name="T6" fmla="*/ 770016179 w 21600"/>
              <a:gd name="T7" fmla="*/ 38771236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69" y="10800"/>
                </a:moveTo>
                <a:cubicBezTo>
                  <a:pt x="269" y="4983"/>
                  <a:pt x="4983" y="269"/>
                  <a:pt x="10800" y="269"/>
                </a:cubicBezTo>
                <a:cubicBezTo>
                  <a:pt x="16616" y="268"/>
                  <a:pt x="21330" y="4983"/>
                  <a:pt x="21331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269" y="10800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39999"/>
            </a:schemeClr>
          </a:solidFill>
          <a:ln>
            <a:noFill/>
          </a:ln>
        </p:spPr>
        <p:txBody>
          <a:bodyPr lIns="68573" tIns="34287" rIns="68573" bIns="34287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23" name="直接连接符 52"/>
          <p:cNvSpPr>
            <a:spLocks noChangeShapeType="1"/>
          </p:cNvSpPr>
          <p:nvPr/>
        </p:nvSpPr>
        <p:spPr bwMode="auto">
          <a:xfrm>
            <a:off x="909638" y="3081338"/>
            <a:ext cx="1897063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24" name="直接连接符 58"/>
          <p:cNvSpPr>
            <a:spLocks noChangeShapeType="1"/>
          </p:cNvSpPr>
          <p:nvPr/>
        </p:nvSpPr>
        <p:spPr bwMode="auto">
          <a:xfrm>
            <a:off x="904875" y="5983288"/>
            <a:ext cx="1781175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26" name="直接连接符 66"/>
          <p:cNvSpPr>
            <a:spLocks noChangeShapeType="1"/>
          </p:cNvSpPr>
          <p:nvPr/>
        </p:nvSpPr>
        <p:spPr bwMode="auto">
          <a:xfrm>
            <a:off x="1695450" y="5364163"/>
            <a:ext cx="1517650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27" name="矩形 71"/>
          <p:cNvSpPr/>
          <p:nvPr/>
        </p:nvSpPr>
        <p:spPr>
          <a:xfrm>
            <a:off x="947738" y="2700338"/>
            <a:ext cx="1062037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鲁班之思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9" name="矩形 73"/>
          <p:cNvSpPr/>
          <p:nvPr/>
        </p:nvSpPr>
        <p:spPr>
          <a:xfrm>
            <a:off x="1708150" y="5005388"/>
            <a:ext cx="1062038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鲁班之行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1" name="矩形 75"/>
          <p:cNvSpPr/>
          <p:nvPr/>
        </p:nvSpPr>
        <p:spPr>
          <a:xfrm>
            <a:off x="1708150" y="3433763"/>
            <a:ext cx="1062038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鲁班之家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" name="矩形 77"/>
          <p:cNvSpPr/>
          <p:nvPr/>
        </p:nvSpPr>
        <p:spPr>
          <a:xfrm>
            <a:off x="1935163" y="4213225"/>
            <a:ext cx="1062037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鲁班之论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" name="组合 134"/>
          <p:cNvGrpSpPr/>
          <p:nvPr/>
        </p:nvGrpSpPr>
        <p:grpSpPr>
          <a:xfrm>
            <a:off x="-1346200" y="3262313"/>
            <a:ext cx="2630488" cy="2497137"/>
            <a:chOff x="-112105" y="2839261"/>
            <a:chExt cx="2497422" cy="2497422"/>
          </a:xfrm>
        </p:grpSpPr>
        <p:grpSp>
          <p:nvGrpSpPr>
            <p:cNvPr id="3" name="组合 38"/>
            <p:cNvGrpSpPr/>
            <p:nvPr/>
          </p:nvGrpSpPr>
          <p:grpSpPr>
            <a:xfrm>
              <a:off x="-112105" y="2839261"/>
              <a:ext cx="2497422" cy="2497422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38" name="同心圆 13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139" name="椭圆 138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37" name="椭圆 81"/>
            <p:cNvSpPr>
              <a:spLocks noChangeArrowheads="1"/>
            </p:cNvSpPr>
            <p:nvPr/>
          </p:nvSpPr>
          <p:spPr bwMode="auto">
            <a:xfrm>
              <a:off x="75318" y="3038785"/>
              <a:ext cx="2104717" cy="2104715"/>
            </a:xfrm>
            <a:prstGeom prst="ellipse">
              <a:avLst/>
            </a:prstGeom>
            <a:blipFill dpi="0" rotWithShape="1">
              <a:blip r:embed="rId1" cstate="print"/>
              <a:srcRect/>
              <a:stretch>
                <a:fillRect/>
              </a:stretch>
            </a:blip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140" name="椭圆 139"/>
          <p:cNvSpPr/>
          <p:nvPr/>
        </p:nvSpPr>
        <p:spPr>
          <a:xfrm>
            <a:off x="611188" y="2951163"/>
            <a:ext cx="363538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41" name="椭圆 140"/>
          <p:cNvSpPr/>
          <p:nvPr/>
        </p:nvSpPr>
        <p:spPr>
          <a:xfrm>
            <a:off x="1379538" y="3651250"/>
            <a:ext cx="365125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42" name="椭圆 141"/>
          <p:cNvSpPr/>
          <p:nvPr/>
        </p:nvSpPr>
        <p:spPr>
          <a:xfrm>
            <a:off x="1320800" y="5153025"/>
            <a:ext cx="365125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43" name="椭圆 142"/>
          <p:cNvSpPr/>
          <p:nvPr/>
        </p:nvSpPr>
        <p:spPr>
          <a:xfrm>
            <a:off x="508000" y="5810250"/>
            <a:ext cx="365125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66" name="矩形 73"/>
          <p:cNvSpPr/>
          <p:nvPr/>
        </p:nvSpPr>
        <p:spPr>
          <a:xfrm>
            <a:off x="1176338" y="5605463"/>
            <a:ext cx="1266825" cy="407987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sz="2200" dirty="0">
                <a:solidFill>
                  <a:srgbClr val="0066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鲁班之星</a:t>
            </a:r>
            <a:endParaRPr lang="zh-CN" altLang="en-US" sz="2200" dirty="0">
              <a:solidFill>
                <a:srgbClr val="0066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67" name="直接连接符 62"/>
          <p:cNvCxnSpPr>
            <a:cxnSpLocks noChangeShapeType="1"/>
          </p:cNvCxnSpPr>
          <p:nvPr/>
        </p:nvCxnSpPr>
        <p:spPr bwMode="auto">
          <a:xfrm>
            <a:off x="1936750" y="4625975"/>
            <a:ext cx="1593850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</p:cxnSp>
      <p:sp>
        <p:nvSpPr>
          <p:cNvPr id="168" name="椭圆 167"/>
          <p:cNvSpPr/>
          <p:nvPr/>
        </p:nvSpPr>
        <p:spPr>
          <a:xfrm>
            <a:off x="1562100" y="4430713"/>
            <a:ext cx="365125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70" name="直接连接符 66"/>
          <p:cNvSpPr>
            <a:spLocks noChangeShapeType="1"/>
          </p:cNvSpPr>
          <p:nvPr/>
        </p:nvSpPr>
        <p:spPr bwMode="auto">
          <a:xfrm>
            <a:off x="1744663" y="3781425"/>
            <a:ext cx="1252538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32" name="矩形 34"/>
          <p:cNvSpPr/>
          <p:nvPr/>
        </p:nvSpPr>
        <p:spPr>
          <a:xfrm>
            <a:off x="6192838" y="1900238"/>
            <a:ext cx="2955925" cy="154781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50000"/>
              </a:lnSpc>
              <a:spcAft>
                <a:spcPts val="1200"/>
              </a:spcAft>
            </a:pPr>
            <a:r>
              <a:rPr lang="zh-CN" altLang="en-US" sz="1600" dirty="0">
                <a:solidFill>
                  <a:srgbClr val="0033CC"/>
                </a:solidFill>
                <a:latin typeface="Arial" panose="020B0604020202020204" pitchFamily="34" charset="0"/>
              </a:rPr>
              <a:t>  教师代表：廖菲菲</a:t>
            </a:r>
            <a:endParaRPr lang="en-US" altLang="zh-CN" sz="1400" dirty="0">
              <a:solidFill>
                <a:srgbClr val="0033CC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zh-CN" altLang="en-US" sz="1400" dirty="0">
                <a:latin typeface="Arial" panose="020B0604020202020204" pitchFamily="34" charset="0"/>
              </a:rPr>
              <a:t>职位：专职教师</a:t>
            </a:r>
            <a:endParaRPr lang="en-US" altLang="zh-CN" sz="1400" dirty="0">
              <a:latin typeface="Arial" panose="020B0604020202020204" pitchFamily="34" charset="0"/>
            </a:endParaRPr>
          </a:p>
          <a:p>
            <a:pPr eaLnBrk="1" hangingPunct="1"/>
            <a:r>
              <a:rPr lang="zh-CN" altLang="zh-CN" sz="1400" dirty="0">
                <a:latin typeface="Arial" panose="020B0604020202020204" pitchFamily="34" charset="0"/>
              </a:rPr>
              <a:t>学位：硕士</a:t>
            </a:r>
            <a:endParaRPr lang="en-US" altLang="zh-CN" sz="1400" dirty="0">
              <a:latin typeface="Arial" panose="020B0604020202020204" pitchFamily="34" charset="0"/>
            </a:endParaRPr>
          </a:p>
          <a:p>
            <a:pPr eaLnBrk="1" hangingPunct="1"/>
            <a:r>
              <a:rPr lang="zh-CN" altLang="zh-CN" sz="1400" dirty="0">
                <a:latin typeface="Arial" panose="020B0604020202020204" pitchFamily="34" charset="0"/>
              </a:rPr>
              <a:t>职称：讲师</a:t>
            </a:r>
            <a:endParaRPr lang="zh-CN" altLang="zh-CN" sz="14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zh-CN" altLang="zh-CN" sz="1400" dirty="0">
                <a:latin typeface="Arial" panose="020B0604020202020204" pitchFamily="34" charset="0"/>
              </a:rPr>
              <a:t>政治面貌：中共党员</a:t>
            </a:r>
            <a:endParaRPr lang="zh-CN" altLang="zh-CN" sz="1400" dirty="0">
              <a:latin typeface="Arial" panose="020B0604020202020204" pitchFamily="34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3527425" y="3675063"/>
            <a:ext cx="5994400" cy="29845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spcAft>
                <a:spcPts val="600"/>
              </a:spcAft>
            </a:pPr>
            <a:r>
              <a:rPr lang="zh-CN" altLang="en-US" sz="12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主要荣誉：</a:t>
            </a:r>
            <a:endParaRPr lang="en-US" altLang="zh-CN" sz="1200" b="0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eaLnBrk="1" hangingPunct="1"/>
            <a:r>
              <a:rPr lang="en-US" altLang="zh-CN" sz="12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1.2014</a:t>
            </a:r>
            <a:r>
              <a:rPr lang="zh-CN" altLang="en-US" sz="12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年，组织学生参加第五届全国高等院校“广联达杯”施工管理沙盘及软件应用大赛，荣获二等奖，并被授予“优秀指导老师”称号；</a:t>
            </a:r>
            <a:endParaRPr lang="zh-CN" altLang="en-US" sz="1200" b="0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eaLnBrk="1" hangingPunct="1"/>
            <a:r>
              <a:rPr lang="en-US" altLang="zh-CN" sz="12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2.2014</a:t>
            </a:r>
            <a:r>
              <a:rPr lang="zh-CN" altLang="en-US" sz="12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年，全校干部政治理论学习先进个人；</a:t>
            </a:r>
            <a:endParaRPr lang="zh-CN" altLang="en-US" sz="1200" b="0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eaLnBrk="1" hangingPunct="1"/>
            <a:r>
              <a:rPr lang="en-US" altLang="zh-CN" sz="12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3.2015</a:t>
            </a:r>
            <a:r>
              <a:rPr lang="zh-CN" altLang="en-US" sz="12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年，组织学生参加第六届全国高等院校</a:t>
            </a:r>
            <a:r>
              <a:rPr lang="en-US" altLang="zh-CN" sz="12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BIM</a:t>
            </a:r>
            <a:r>
              <a:rPr lang="zh-CN" altLang="en-US" sz="12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施工管理沙盘及软件应用大赛，荣获单项一等奖，团队二等奖，并被授予“优秀指导老师”称号；</a:t>
            </a:r>
            <a:endParaRPr lang="zh-CN" altLang="en-US" sz="1200" b="0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eaLnBrk="1" hangingPunct="1"/>
            <a:r>
              <a:rPr lang="en-US" altLang="zh-CN" sz="12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4.2015</a:t>
            </a:r>
            <a:r>
              <a:rPr lang="zh-CN" altLang="en-US" sz="12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年，组织学生参加江西省建筑技能大赛之沙盘大赛，荣获团体一等奖；</a:t>
            </a:r>
            <a:endParaRPr lang="zh-CN" altLang="en-US" sz="1200" b="0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eaLnBrk="1" hangingPunct="1"/>
            <a:r>
              <a:rPr lang="en-US" altLang="zh-CN" sz="12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5.2015</a:t>
            </a:r>
            <a:r>
              <a:rPr lang="zh-CN" altLang="en-US" sz="12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年，组织学生参加“</a:t>
            </a:r>
            <a:r>
              <a:rPr lang="en-US" altLang="zh-CN" sz="12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2015</a:t>
            </a:r>
            <a:r>
              <a:rPr lang="zh-CN" altLang="en-US" sz="12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年广联达杯全国</a:t>
            </a:r>
            <a:r>
              <a:rPr lang="en-US" altLang="zh-CN" sz="12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BIM</a:t>
            </a:r>
            <a:r>
              <a:rPr lang="zh-CN" altLang="en-US" sz="12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识图建模网络大赛”荣获三等奖，并被授予“优秀指导老师”称号；</a:t>
            </a:r>
            <a:endParaRPr lang="zh-CN" altLang="en-US" sz="1200" b="0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eaLnBrk="1" hangingPunct="1"/>
            <a:r>
              <a:rPr lang="en-US" altLang="zh-CN" sz="12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6.2016</a:t>
            </a:r>
            <a:r>
              <a:rPr lang="zh-CN" altLang="en-US" sz="12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年，指导学生参加“第七届</a:t>
            </a:r>
            <a:r>
              <a:rPr lang="en-US" altLang="zh-CN" sz="12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BIM</a:t>
            </a:r>
            <a:r>
              <a:rPr lang="zh-CN" altLang="en-US" sz="12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施工管理沙盘及软件应用大赛” ，被授予“优秀指导老师”称号，学生获得“</a:t>
            </a:r>
            <a:r>
              <a:rPr lang="en-US" altLang="zh-CN" sz="12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BIM5D</a:t>
            </a:r>
            <a:r>
              <a:rPr lang="zh-CN" altLang="en-US" sz="12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管理挑战赛”三等奖，“常规赛”二等奖，“全能赛”三等奖；</a:t>
            </a:r>
            <a:endParaRPr lang="zh-CN" altLang="en-US" sz="1200" b="0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eaLnBrk="1" hangingPunct="1"/>
            <a:r>
              <a:rPr lang="en-US" altLang="zh-CN" sz="12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7.2016</a:t>
            </a:r>
            <a:r>
              <a:rPr lang="zh-CN" altLang="en-US" sz="12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年，组织学生参加江西省科技创新与职业技能竞赛之沙盘大赛，荣获本科组一等奖，被授予“优秀指导老师”称号。</a:t>
            </a:r>
            <a:endParaRPr lang="zh-CN" altLang="en-US" sz="1200" b="0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algn="ctr" eaLnBrk="1" hangingPunct="1">
              <a:lnSpc>
                <a:spcPct val="150000"/>
              </a:lnSpc>
            </a:pPr>
            <a:endParaRPr lang="zh-CN" altLang="en-US" sz="1000" dirty="0">
              <a:latin typeface="Times New Roman" panose="02020603050405020304" pitchFamily="18" charset="0"/>
              <a:ea typeface="仿宋" panose="02010609060101010101" pitchFamily="49" charset="-122"/>
            </a:endParaRPr>
          </a:p>
        </p:txBody>
      </p:sp>
      <p:pic>
        <p:nvPicPr>
          <p:cNvPr id="48156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0" y="1728788"/>
            <a:ext cx="2120900" cy="1908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4231" name="Rectangle 43"/>
          <p:cNvSpPr/>
          <p:nvPr/>
        </p:nvSpPr>
        <p:spPr>
          <a:xfrm>
            <a:off x="792163" y="755650"/>
            <a:ext cx="5307012" cy="852488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 anchor="ctr"/>
          <a:p>
            <a:pPr eaLnBrk="1" hangingPunct="1"/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鲁班文化育人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48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/>
      <p:bldP spid="129" grpId="0"/>
      <p:bldP spid="131" grpId="0"/>
      <p:bldP spid="133" grpId="0"/>
      <p:bldP spid="140" grpId="0" animBg="1"/>
      <p:bldP spid="141" grpId="0" animBg="1"/>
      <p:bldP spid="142" grpId="0" animBg="1"/>
      <p:bldP spid="143" grpId="0" animBg="1"/>
      <p:bldP spid="166" grpId="0"/>
      <p:bldP spid="168" grpId="0" animBg="1"/>
      <p:bldP spid="32" grpId="0" animBg="1"/>
      <p:bldP spid="32" grpId="1" animBg="1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234" name="文本占位符 369665"/>
          <p:cNvSpPr txBox="1"/>
          <p:nvPr/>
        </p:nvSpPr>
        <p:spPr>
          <a:xfrm>
            <a:off x="266700" y="1909763"/>
            <a:ext cx="4949825" cy="698500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/>
          <a:p>
            <a:pPr defTabSz="913130" eaLnBrk="1" hangingPunct="1"/>
            <a:r>
              <a:rPr lang="en-US" altLang="zh-CN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2.5 </a:t>
            </a:r>
            <a:r>
              <a:rPr lang="zh-CN" altLang="en-US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鲁班之星</a:t>
            </a:r>
            <a:endParaRPr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3130" eaLnBrk="1" hangingPunct="1"/>
            <a:endParaRPr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2" name="空心弧 40"/>
          <p:cNvSpPr>
            <a:spLocks noChangeArrowheads="1"/>
          </p:cNvSpPr>
          <p:nvPr/>
        </p:nvSpPr>
        <p:spPr bwMode="auto">
          <a:xfrm rot="5400000">
            <a:off x="-1397000" y="2967038"/>
            <a:ext cx="3068638" cy="3233738"/>
          </a:xfrm>
          <a:custGeom>
            <a:avLst/>
            <a:gdLst>
              <a:gd name="T0" fmla="*/ 387411545 w 21600"/>
              <a:gd name="T1" fmla="*/ 0 h 21600"/>
              <a:gd name="T2" fmla="*/ 4806720 w 21600"/>
              <a:gd name="T3" fmla="*/ 387712366 h 21600"/>
              <a:gd name="T4" fmla="*/ 387411545 w 21600"/>
              <a:gd name="T5" fmla="*/ 9656961 h 21600"/>
              <a:gd name="T6" fmla="*/ 770016179 w 21600"/>
              <a:gd name="T7" fmla="*/ 38771236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69" y="10800"/>
                </a:moveTo>
                <a:cubicBezTo>
                  <a:pt x="269" y="4983"/>
                  <a:pt x="4983" y="269"/>
                  <a:pt x="10800" y="269"/>
                </a:cubicBezTo>
                <a:cubicBezTo>
                  <a:pt x="16616" y="268"/>
                  <a:pt x="21330" y="4983"/>
                  <a:pt x="21331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269" y="10800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39999"/>
            </a:schemeClr>
          </a:solidFill>
          <a:ln>
            <a:noFill/>
          </a:ln>
        </p:spPr>
        <p:txBody>
          <a:bodyPr lIns="68573" tIns="34287" rIns="68573" bIns="34287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23" name="直接连接符 52"/>
          <p:cNvSpPr>
            <a:spLocks noChangeShapeType="1"/>
          </p:cNvSpPr>
          <p:nvPr/>
        </p:nvSpPr>
        <p:spPr bwMode="auto">
          <a:xfrm>
            <a:off x="909638" y="3154363"/>
            <a:ext cx="1897063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24" name="直接连接符 58"/>
          <p:cNvSpPr>
            <a:spLocks noChangeShapeType="1"/>
          </p:cNvSpPr>
          <p:nvPr/>
        </p:nvSpPr>
        <p:spPr bwMode="auto">
          <a:xfrm>
            <a:off x="904875" y="6056313"/>
            <a:ext cx="1781175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26" name="直接连接符 66"/>
          <p:cNvSpPr>
            <a:spLocks noChangeShapeType="1"/>
          </p:cNvSpPr>
          <p:nvPr/>
        </p:nvSpPr>
        <p:spPr bwMode="auto">
          <a:xfrm>
            <a:off x="1695450" y="5437188"/>
            <a:ext cx="1517650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95239" name="矩形 71"/>
          <p:cNvSpPr/>
          <p:nvPr/>
        </p:nvSpPr>
        <p:spPr>
          <a:xfrm>
            <a:off x="947738" y="2773363"/>
            <a:ext cx="1062037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鲁班之思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5240" name="矩形 73"/>
          <p:cNvSpPr/>
          <p:nvPr/>
        </p:nvSpPr>
        <p:spPr>
          <a:xfrm>
            <a:off x="1708150" y="5078413"/>
            <a:ext cx="1062038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鲁班之行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5241" name="矩形 75"/>
          <p:cNvSpPr/>
          <p:nvPr/>
        </p:nvSpPr>
        <p:spPr>
          <a:xfrm>
            <a:off x="1708150" y="3506788"/>
            <a:ext cx="1062038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鲁班之家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5242" name="矩形 77"/>
          <p:cNvSpPr/>
          <p:nvPr/>
        </p:nvSpPr>
        <p:spPr>
          <a:xfrm>
            <a:off x="1935163" y="4286250"/>
            <a:ext cx="1062037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鲁班之论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95243" name="组合 134"/>
          <p:cNvGrpSpPr/>
          <p:nvPr/>
        </p:nvGrpSpPr>
        <p:grpSpPr>
          <a:xfrm>
            <a:off x="-1346200" y="3335338"/>
            <a:ext cx="2630488" cy="2497137"/>
            <a:chOff x="-112105" y="2839261"/>
            <a:chExt cx="2497422" cy="2497422"/>
          </a:xfrm>
        </p:grpSpPr>
        <p:grpSp>
          <p:nvGrpSpPr>
            <p:cNvPr id="3" name="组合 38"/>
            <p:cNvGrpSpPr/>
            <p:nvPr/>
          </p:nvGrpSpPr>
          <p:grpSpPr>
            <a:xfrm>
              <a:off x="-112105" y="2839261"/>
              <a:ext cx="2497422" cy="2497422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38" name="同心圆 13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139" name="椭圆 138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37" name="椭圆 81"/>
            <p:cNvSpPr>
              <a:spLocks noChangeArrowheads="1"/>
            </p:cNvSpPr>
            <p:nvPr/>
          </p:nvSpPr>
          <p:spPr bwMode="auto">
            <a:xfrm>
              <a:off x="75318" y="3038785"/>
              <a:ext cx="2104717" cy="2104715"/>
            </a:xfrm>
            <a:prstGeom prst="ellipse">
              <a:avLst/>
            </a:prstGeom>
            <a:blipFill dpi="0" rotWithShape="1">
              <a:blip r:embed="rId1" cstate="print"/>
              <a:srcRect/>
              <a:stretch>
                <a:fillRect/>
              </a:stretch>
            </a:blip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140" name="椭圆 139"/>
          <p:cNvSpPr/>
          <p:nvPr/>
        </p:nvSpPr>
        <p:spPr>
          <a:xfrm>
            <a:off x="611188" y="3024188"/>
            <a:ext cx="363538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41" name="椭圆 140"/>
          <p:cNvSpPr/>
          <p:nvPr/>
        </p:nvSpPr>
        <p:spPr>
          <a:xfrm>
            <a:off x="1379538" y="3724275"/>
            <a:ext cx="365125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42" name="椭圆 141"/>
          <p:cNvSpPr/>
          <p:nvPr/>
        </p:nvSpPr>
        <p:spPr>
          <a:xfrm>
            <a:off x="1320800" y="5226050"/>
            <a:ext cx="365125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43" name="椭圆 142"/>
          <p:cNvSpPr/>
          <p:nvPr/>
        </p:nvSpPr>
        <p:spPr>
          <a:xfrm>
            <a:off x="508000" y="5883275"/>
            <a:ext cx="365125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95248" name="矩形 73"/>
          <p:cNvSpPr/>
          <p:nvPr/>
        </p:nvSpPr>
        <p:spPr>
          <a:xfrm>
            <a:off x="1176338" y="5678488"/>
            <a:ext cx="1266825" cy="407987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sz="2200" dirty="0">
                <a:solidFill>
                  <a:srgbClr val="0066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鲁班之星</a:t>
            </a:r>
            <a:endParaRPr lang="zh-CN" altLang="en-US" sz="2200" dirty="0">
              <a:solidFill>
                <a:srgbClr val="0066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67" name="直接连接符 62"/>
          <p:cNvCxnSpPr>
            <a:cxnSpLocks noChangeShapeType="1"/>
          </p:cNvCxnSpPr>
          <p:nvPr/>
        </p:nvCxnSpPr>
        <p:spPr bwMode="auto">
          <a:xfrm>
            <a:off x="1936750" y="4699000"/>
            <a:ext cx="1593850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</p:cxnSp>
      <p:sp>
        <p:nvSpPr>
          <p:cNvPr id="168" name="椭圆 167"/>
          <p:cNvSpPr/>
          <p:nvPr/>
        </p:nvSpPr>
        <p:spPr>
          <a:xfrm>
            <a:off x="1562100" y="4503738"/>
            <a:ext cx="365125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70" name="直接连接符 66"/>
          <p:cNvSpPr>
            <a:spLocks noChangeShapeType="1"/>
          </p:cNvSpPr>
          <p:nvPr/>
        </p:nvSpPr>
        <p:spPr bwMode="auto">
          <a:xfrm>
            <a:off x="1744663" y="3854450"/>
            <a:ext cx="1252538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95252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975" y="1189038"/>
            <a:ext cx="1757363" cy="2000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5253" name="矩形 34"/>
          <p:cNvSpPr/>
          <p:nvPr/>
        </p:nvSpPr>
        <p:spPr>
          <a:xfrm>
            <a:off x="5689600" y="1814513"/>
            <a:ext cx="3805238" cy="14160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50000"/>
              </a:lnSpc>
              <a:spcAft>
                <a:spcPts val="1200"/>
              </a:spcAft>
            </a:pPr>
            <a:r>
              <a:rPr lang="zh-CN" altLang="en-US" sz="1600" dirty="0">
                <a:solidFill>
                  <a:srgbClr val="0033CC"/>
                </a:solidFill>
                <a:latin typeface="Arial" panose="020B0604020202020204" pitchFamily="34" charset="0"/>
              </a:rPr>
              <a:t>    学生代表：</a:t>
            </a:r>
            <a:r>
              <a:rPr lang="zh-CN" altLang="zh-CN" sz="1600" dirty="0">
                <a:solidFill>
                  <a:srgbClr val="0033CC"/>
                </a:solidFill>
                <a:latin typeface="Arial" panose="020B0604020202020204" pitchFamily="34" charset="0"/>
              </a:rPr>
              <a:t>范冬娇</a:t>
            </a:r>
            <a:endParaRPr lang="en-US" altLang="zh-CN" sz="1400" dirty="0">
              <a:solidFill>
                <a:srgbClr val="0033CC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zh-CN" altLang="zh-CN" sz="1400" dirty="0">
                <a:latin typeface="Arial" panose="020B0604020202020204" pitchFamily="34" charset="0"/>
              </a:rPr>
              <a:t>班级：</a:t>
            </a:r>
            <a:r>
              <a:rPr lang="en-US" altLang="zh-CN" sz="1400" dirty="0">
                <a:latin typeface="Arial" panose="020B0604020202020204" pitchFamily="34" charset="0"/>
              </a:rPr>
              <a:t>15</a:t>
            </a:r>
            <a:r>
              <a:rPr lang="zh-CN" altLang="zh-CN" sz="1400" dirty="0">
                <a:latin typeface="Arial" panose="020B0604020202020204" pitchFamily="34" charset="0"/>
              </a:rPr>
              <a:t>级工程造价本科班</a:t>
            </a:r>
            <a:endParaRPr lang="zh-CN" altLang="zh-CN" sz="14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zh-CN" altLang="zh-CN" sz="1400" dirty="0">
                <a:latin typeface="Arial" panose="020B0604020202020204" pitchFamily="34" charset="0"/>
              </a:rPr>
              <a:t>政治面貌：中共预备党员</a:t>
            </a:r>
            <a:endParaRPr lang="zh-CN" altLang="zh-CN" sz="14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zh-CN" altLang="zh-CN" sz="1400" dirty="0">
                <a:latin typeface="Arial" panose="020B0604020202020204" pitchFamily="34" charset="0"/>
              </a:rPr>
              <a:t>座右铭：向善，向上</a:t>
            </a:r>
            <a:endParaRPr lang="zh-CN" altLang="zh-CN" sz="1400" dirty="0">
              <a:latin typeface="Arial" panose="020B0604020202020204" pitchFamily="34" charset="0"/>
            </a:endParaRPr>
          </a:p>
        </p:txBody>
      </p:sp>
      <p:sp>
        <p:nvSpPr>
          <p:cNvPr id="95254" name="矩形 28"/>
          <p:cNvSpPr/>
          <p:nvPr/>
        </p:nvSpPr>
        <p:spPr>
          <a:xfrm>
            <a:off x="3787775" y="3187700"/>
            <a:ext cx="5994400" cy="36179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spcAft>
                <a:spcPts val="300"/>
              </a:spcAft>
            </a:pPr>
            <a:r>
              <a:rPr lang="zh-CN" altLang="en-US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主要荣誉：</a:t>
            </a:r>
            <a:endParaRPr lang="en-US" altLang="zh-CN" sz="1100" b="0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eaLnBrk="1" hangingPunct="1"/>
            <a:r>
              <a:rPr lang="en-US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1. 2016</a:t>
            </a:r>
            <a:r>
              <a:rPr lang="zh-CN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年</a:t>
            </a:r>
            <a:r>
              <a:rPr lang="en-US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12</a:t>
            </a:r>
            <a:r>
              <a:rPr lang="zh-CN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月，获得</a:t>
            </a:r>
            <a:r>
              <a:rPr lang="en-US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2015-2016</a:t>
            </a:r>
            <a:r>
              <a:rPr lang="zh-CN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学年度国家励志奖学金</a:t>
            </a:r>
            <a:r>
              <a:rPr lang="zh-CN" altLang="en-US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；</a:t>
            </a:r>
            <a:endParaRPr lang="zh-CN" altLang="zh-CN" sz="1100" b="0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eaLnBrk="1" hangingPunct="1"/>
            <a:r>
              <a:rPr lang="en-US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2. 2015</a:t>
            </a:r>
            <a:r>
              <a:rPr lang="zh-CN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年</a:t>
            </a:r>
            <a:r>
              <a:rPr lang="en-US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-2016</a:t>
            </a:r>
            <a:r>
              <a:rPr lang="zh-CN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学年，荣获“校三好学生”荣誉称号</a:t>
            </a:r>
            <a:r>
              <a:rPr lang="zh-CN" altLang="en-US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；</a:t>
            </a:r>
            <a:endParaRPr lang="zh-CN" altLang="zh-CN" sz="1100" b="0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eaLnBrk="1" hangingPunct="1"/>
            <a:r>
              <a:rPr lang="en-US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3. 2015</a:t>
            </a:r>
            <a:r>
              <a:rPr lang="zh-CN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年</a:t>
            </a:r>
            <a:r>
              <a:rPr lang="en-US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-2016</a:t>
            </a:r>
            <a:r>
              <a:rPr lang="zh-CN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学年，荣获“优秀学生干部”荣誉称号</a:t>
            </a:r>
            <a:r>
              <a:rPr lang="zh-CN" altLang="en-US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；</a:t>
            </a:r>
            <a:endParaRPr lang="zh-CN" altLang="zh-CN" sz="1100" b="0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eaLnBrk="1" hangingPunct="1"/>
            <a:r>
              <a:rPr lang="en-US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4. 2017</a:t>
            </a:r>
            <a:r>
              <a:rPr lang="zh-CN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年</a:t>
            </a:r>
            <a:r>
              <a:rPr lang="en-US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5</a:t>
            </a:r>
            <a:r>
              <a:rPr lang="zh-CN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月，获得“优秀共青团干”称号</a:t>
            </a:r>
            <a:r>
              <a:rPr lang="zh-CN" altLang="en-US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；</a:t>
            </a:r>
            <a:endParaRPr lang="zh-CN" altLang="zh-CN" sz="1100" b="0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eaLnBrk="1" hangingPunct="1"/>
            <a:r>
              <a:rPr lang="en-US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5. 2017</a:t>
            </a:r>
            <a:r>
              <a:rPr lang="zh-CN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年</a:t>
            </a:r>
            <a:r>
              <a:rPr lang="en-US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3</a:t>
            </a:r>
            <a:r>
              <a:rPr lang="zh-CN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月，通过英语四级等级考试和全国计算机等级二级考试</a:t>
            </a:r>
            <a:r>
              <a:rPr lang="zh-CN" altLang="en-US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；</a:t>
            </a:r>
            <a:endParaRPr lang="zh-CN" altLang="zh-CN" sz="1100" b="0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eaLnBrk="1" hangingPunct="1"/>
            <a:r>
              <a:rPr lang="en-US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6. 2016</a:t>
            </a:r>
            <a:r>
              <a:rPr lang="zh-CN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年</a:t>
            </a:r>
            <a:r>
              <a:rPr lang="en-US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12</a:t>
            </a:r>
            <a:r>
              <a:rPr lang="zh-CN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月，全国大学生英语竞赛暨江西省“赣江杯”英语竞赛</a:t>
            </a:r>
            <a:r>
              <a:rPr lang="en-US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C</a:t>
            </a:r>
            <a:r>
              <a:rPr lang="zh-CN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类一等奖</a:t>
            </a:r>
            <a:r>
              <a:rPr lang="zh-CN" altLang="en-US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；</a:t>
            </a:r>
            <a:endParaRPr lang="zh-CN" altLang="zh-CN" sz="1100" b="0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eaLnBrk="1" hangingPunct="1"/>
            <a:r>
              <a:rPr lang="en-US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7. 2016</a:t>
            </a:r>
            <a:r>
              <a:rPr lang="zh-CN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年</a:t>
            </a:r>
            <a:r>
              <a:rPr lang="en-US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12</a:t>
            </a:r>
            <a:r>
              <a:rPr lang="zh-CN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月，新余学院首届“创新杯”校园科技达人挑战赛（创新作品类）一等奖</a:t>
            </a:r>
            <a:r>
              <a:rPr lang="zh-CN" altLang="en-US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；</a:t>
            </a:r>
            <a:endParaRPr lang="zh-CN" altLang="zh-CN" sz="1100" b="0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eaLnBrk="1" hangingPunct="1"/>
            <a:r>
              <a:rPr lang="en-US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8. 2016</a:t>
            </a:r>
            <a:r>
              <a:rPr lang="zh-CN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年</a:t>
            </a:r>
            <a:r>
              <a:rPr lang="en-US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12</a:t>
            </a:r>
            <a:r>
              <a:rPr lang="zh-CN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月，新余学院首届“创新杯”校园科技达人挑战赛获“最佳创意奖”</a:t>
            </a:r>
            <a:r>
              <a:rPr lang="zh-CN" altLang="en-US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；</a:t>
            </a:r>
            <a:endParaRPr lang="zh-CN" altLang="zh-CN" sz="1100" b="0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eaLnBrk="1" hangingPunct="1"/>
            <a:r>
              <a:rPr lang="en-US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9. 2016</a:t>
            </a:r>
            <a:r>
              <a:rPr lang="zh-CN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年</a:t>
            </a:r>
            <a:r>
              <a:rPr lang="en-US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5</a:t>
            </a:r>
            <a:r>
              <a:rPr lang="zh-CN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月，新余学院集思杯辩论赛团体二等奖</a:t>
            </a:r>
            <a:r>
              <a:rPr lang="zh-CN" altLang="en-US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；</a:t>
            </a:r>
            <a:endParaRPr lang="zh-CN" altLang="zh-CN" sz="1100" b="0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eaLnBrk="1" hangingPunct="1"/>
            <a:r>
              <a:rPr lang="en-US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10. 2016</a:t>
            </a:r>
            <a:r>
              <a:rPr lang="zh-CN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年</a:t>
            </a:r>
            <a:r>
              <a:rPr lang="en-US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12</a:t>
            </a:r>
            <a:r>
              <a:rPr lang="zh-CN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月，新余学院英语阅读大赛二等奖</a:t>
            </a:r>
            <a:r>
              <a:rPr lang="zh-CN" altLang="en-US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；</a:t>
            </a:r>
            <a:endParaRPr lang="zh-CN" altLang="zh-CN" sz="1100" b="0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eaLnBrk="1" hangingPunct="1"/>
            <a:r>
              <a:rPr lang="en-US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11. 2017</a:t>
            </a:r>
            <a:r>
              <a:rPr lang="zh-CN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年</a:t>
            </a:r>
            <a:r>
              <a:rPr lang="en-US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6</a:t>
            </a:r>
            <a:r>
              <a:rPr lang="zh-CN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月，新余学院第八届模型设计大赛二等奖</a:t>
            </a:r>
            <a:r>
              <a:rPr lang="zh-CN" altLang="en-US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；</a:t>
            </a:r>
            <a:endParaRPr lang="zh-CN" altLang="zh-CN" sz="1100" b="0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eaLnBrk="1" hangingPunct="1"/>
            <a:r>
              <a:rPr lang="en-US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12. 2016</a:t>
            </a:r>
            <a:r>
              <a:rPr lang="zh-CN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年</a:t>
            </a:r>
            <a:r>
              <a:rPr lang="en-US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12</a:t>
            </a:r>
            <a:r>
              <a:rPr lang="zh-CN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月，新余学院大学听力竞赛三等奖</a:t>
            </a:r>
            <a:r>
              <a:rPr lang="zh-CN" altLang="en-US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；</a:t>
            </a:r>
            <a:endParaRPr lang="zh-CN" altLang="zh-CN" sz="1100" b="0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eaLnBrk="1" hangingPunct="1"/>
            <a:r>
              <a:rPr lang="en-US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13. 2016</a:t>
            </a:r>
            <a:r>
              <a:rPr lang="zh-CN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年</a:t>
            </a:r>
            <a:r>
              <a:rPr lang="en-US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12</a:t>
            </a:r>
            <a:r>
              <a:rPr lang="zh-CN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月，新余学院第一届结构力学竞赛三等奖</a:t>
            </a:r>
            <a:r>
              <a:rPr lang="zh-CN" altLang="en-US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；</a:t>
            </a:r>
            <a:endParaRPr lang="zh-CN" altLang="zh-CN" sz="1100" b="0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eaLnBrk="1" hangingPunct="1"/>
            <a:r>
              <a:rPr lang="en-US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14.2015</a:t>
            </a:r>
            <a:r>
              <a:rPr lang="zh-CN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年</a:t>
            </a:r>
            <a:r>
              <a:rPr lang="en-US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12</a:t>
            </a:r>
            <a:r>
              <a:rPr lang="zh-CN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月，新余学院疯狂之家演讲比赛三等奖</a:t>
            </a:r>
            <a:r>
              <a:rPr lang="zh-CN" altLang="en-US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；</a:t>
            </a:r>
            <a:endParaRPr lang="zh-CN" altLang="zh-CN" sz="1100" b="0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eaLnBrk="1" hangingPunct="1"/>
            <a:r>
              <a:rPr lang="en-US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15.2017</a:t>
            </a:r>
            <a:r>
              <a:rPr lang="zh-CN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年</a:t>
            </a:r>
            <a:r>
              <a:rPr lang="en-US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6</a:t>
            </a:r>
            <a:r>
              <a:rPr lang="zh-CN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月，新余学院第一届模拟招聘大赛优胜奖</a:t>
            </a:r>
            <a:r>
              <a:rPr lang="zh-CN" altLang="en-US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；</a:t>
            </a:r>
            <a:endParaRPr lang="zh-CN" altLang="zh-CN" sz="1100" b="0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eaLnBrk="1" hangingPunct="1"/>
            <a:r>
              <a:rPr lang="en-US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16.2016</a:t>
            </a:r>
            <a:r>
              <a:rPr lang="zh-CN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年</a:t>
            </a:r>
            <a:r>
              <a:rPr lang="en-US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12</a:t>
            </a:r>
            <a:r>
              <a:rPr lang="zh-CN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月，新余学院电脑知识大赛优胜奖</a:t>
            </a:r>
            <a:r>
              <a:rPr lang="zh-CN" altLang="en-US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；</a:t>
            </a:r>
            <a:endParaRPr lang="zh-CN" altLang="zh-CN" sz="1100" b="0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eaLnBrk="1" hangingPunct="1"/>
            <a:r>
              <a:rPr lang="en-US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17. 2017</a:t>
            </a:r>
            <a:r>
              <a:rPr lang="zh-CN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年</a:t>
            </a:r>
            <a:r>
              <a:rPr lang="en-US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4</a:t>
            </a:r>
            <a:r>
              <a:rPr lang="zh-CN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月，参加建筑工程学院第三届大骨干班培训结业</a:t>
            </a:r>
            <a:r>
              <a:rPr lang="zh-CN" altLang="en-US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；</a:t>
            </a:r>
            <a:endParaRPr lang="zh-CN" altLang="zh-CN" sz="1100" b="0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eaLnBrk="1" hangingPunct="1"/>
            <a:r>
              <a:rPr lang="en-US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18.2016</a:t>
            </a:r>
            <a:r>
              <a:rPr lang="zh-CN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年</a:t>
            </a:r>
            <a:r>
              <a:rPr lang="en-US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6</a:t>
            </a:r>
            <a:r>
              <a:rPr lang="zh-CN" altLang="zh-CN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月，在青年志愿者协会评为“优秀团员”</a:t>
            </a:r>
            <a:r>
              <a:rPr lang="zh-CN" altLang="en-US" sz="1100" b="0" dirty="0">
                <a:latin typeface="Times New Roman" panose="02020603050405020304" pitchFamily="18" charset="0"/>
                <a:ea typeface="仿宋" panose="02010609060101010101" pitchFamily="49" charset="-122"/>
              </a:rPr>
              <a:t>。</a:t>
            </a:r>
            <a:endParaRPr lang="en-US" altLang="zh-CN" sz="1100" b="0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algn="ctr" eaLnBrk="1" hangingPunct="1">
              <a:lnSpc>
                <a:spcPct val="150000"/>
              </a:lnSpc>
            </a:pPr>
            <a:endParaRPr lang="zh-CN" altLang="en-US" sz="1000" dirty="0">
              <a:latin typeface="Times New Roman" panose="02020603050405020304" pitchFamily="18" charset="0"/>
              <a:ea typeface="仿宋" panose="02010609060101010101" pitchFamily="49" charset="-122"/>
            </a:endParaRPr>
          </a:p>
        </p:txBody>
      </p:sp>
      <p:sp>
        <p:nvSpPr>
          <p:cNvPr id="95255" name="Rectangle 43"/>
          <p:cNvSpPr/>
          <p:nvPr/>
        </p:nvSpPr>
        <p:spPr>
          <a:xfrm>
            <a:off x="792163" y="755650"/>
            <a:ext cx="5307012" cy="852488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 anchor="ctr"/>
          <a:p>
            <a:pPr eaLnBrk="1" hangingPunct="1"/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鲁班文化育人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pull dir="l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8131" name="TextBox 79"/>
          <p:cNvSpPr txBox="1"/>
          <p:nvPr/>
        </p:nvSpPr>
        <p:spPr>
          <a:xfrm>
            <a:off x="5976938" y="6127750"/>
            <a:ext cx="4032250" cy="460375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>
            <a:spAutoFit/>
          </a:bodyPr>
          <a:p>
            <a:pPr algn="ctr" eaLnBrk="1" hangingPunct="1">
              <a:lnSpc>
                <a:spcPct val="150000"/>
              </a:lnSpc>
            </a:pPr>
            <a:r>
              <a:rPr lang="zh-CN" altLang="en-US" sz="1600" dirty="0">
                <a:latin typeface="Arial" panose="020B0604020202020204" pitchFamily="34" charset="0"/>
              </a:rPr>
              <a:t>合作制定人才培养方案</a:t>
            </a:r>
            <a:endParaRPr lang="zh-CN" altLang="en-US" sz="1600" dirty="0">
              <a:latin typeface="Arial" panose="020B0604020202020204" pitchFamily="34" charset="0"/>
            </a:endParaRPr>
          </a:p>
        </p:txBody>
      </p:sp>
      <p:sp>
        <p:nvSpPr>
          <p:cNvPr id="96259" name="矩形 10"/>
          <p:cNvSpPr/>
          <p:nvPr/>
        </p:nvSpPr>
        <p:spPr>
          <a:xfrm>
            <a:off x="-71437" y="2268538"/>
            <a:ext cx="6122987" cy="522287"/>
          </a:xfrm>
          <a:prstGeom prst="rect">
            <a:avLst/>
          </a:prstGeom>
          <a:noFill/>
          <a:ln w="9525">
            <a:noFill/>
          </a:ln>
        </p:spPr>
        <p:txBody>
          <a:bodyPr wrap="none" lIns="91408" tIns="45704" rIns="91408" bIns="45704">
            <a:spAutoFit/>
          </a:bodyPr>
          <a:p>
            <a:pPr eaLnBrk="1" hangingPunct="1"/>
            <a:r>
              <a:rPr lang="zh-CN" altLang="en-US" sz="2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2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</a:t>
            </a:r>
            <a:r>
              <a:rPr lang="zh-CN" altLang="en-US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</a:t>
            </a:r>
            <a:r>
              <a:rPr lang="zh-CN" altLang="en-US" sz="2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合作</a:t>
            </a:r>
            <a:r>
              <a:rPr lang="en-US" altLang="zh-CN" sz="2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”——</a:t>
            </a:r>
            <a:r>
              <a:rPr lang="zh-CN" altLang="en-US" sz="2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合作制定人才培养方案</a:t>
            </a:r>
            <a:endParaRPr lang="zh-CN" altLang="en-US" sz="22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96260" name="文本占位符 369665"/>
          <p:cNvSpPr txBox="1"/>
          <p:nvPr/>
        </p:nvSpPr>
        <p:spPr>
          <a:xfrm>
            <a:off x="73025" y="1754188"/>
            <a:ext cx="4949825" cy="698500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/>
          <a:p>
            <a:pPr defTabSz="913130" eaLnBrk="1" hangingPunct="1"/>
            <a:r>
              <a:rPr lang="en-US" altLang="zh-CN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3.1 </a:t>
            </a:r>
            <a:r>
              <a:rPr lang="zh-CN" altLang="en-US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人才培养合作</a:t>
            </a:r>
            <a:endParaRPr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3130" eaLnBrk="1" hangingPunct="1"/>
            <a:endParaRPr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6261" name="Rectangle 43"/>
          <p:cNvSpPr/>
          <p:nvPr/>
        </p:nvSpPr>
        <p:spPr>
          <a:xfrm>
            <a:off x="792163" y="755650"/>
            <a:ext cx="5307012" cy="852488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 anchor="ctr"/>
          <a:p>
            <a:pPr eaLnBrk="1" hangingPunct="1"/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 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校地合作工程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Picture 6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48375" y="3878263"/>
            <a:ext cx="3797300" cy="2305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Rectangle 39"/>
          <p:cNvSpPr/>
          <p:nvPr/>
        </p:nvSpPr>
        <p:spPr>
          <a:xfrm>
            <a:off x="1152525" y="5868988"/>
            <a:ext cx="3095625" cy="360362"/>
          </a:xfrm>
          <a:prstGeom prst="rect">
            <a:avLst/>
          </a:prstGeom>
          <a:solidFill>
            <a:srgbClr val="FFFF00"/>
          </a:solidFill>
          <a:ln w="15875" cap="flat" cmpd="sng">
            <a:solidFill>
              <a:schemeClr val="tx1"/>
            </a:solidFill>
            <a:prstDash val="dash"/>
            <a:miter/>
            <a:headEnd type="none" w="med" len="med"/>
            <a:tailEnd type="none" w="med" len="med"/>
          </a:ln>
        </p:spPr>
        <p:txBody>
          <a:bodyPr wrap="none" lIns="93786" tIns="46893" rIns="93786" bIns="46893" anchor="ctr"/>
          <a:p>
            <a:pPr algn="ctr"/>
            <a:r>
              <a:rPr lang="zh-CN" altLang="en-US" sz="1500" dirty="0">
                <a:latin typeface="Arial" panose="020B0604020202020204" pitchFamily="34" charset="0"/>
              </a:rPr>
              <a:t>能力成长关系</a:t>
            </a:r>
            <a:r>
              <a:rPr lang="zh-CN" altLang="en-US" sz="1500" dirty="0">
                <a:solidFill>
                  <a:srgbClr val="FF3300"/>
                </a:solidFill>
                <a:latin typeface="Arial" panose="020B0604020202020204" pitchFamily="34" charset="0"/>
              </a:rPr>
              <a:t>转换</a:t>
            </a:r>
            <a:r>
              <a:rPr lang="zh-CN" altLang="en-US" sz="1500" dirty="0">
                <a:latin typeface="Arial" panose="020B0604020202020204" pitchFamily="34" charset="0"/>
              </a:rPr>
              <a:t>为课程组织顺序</a:t>
            </a:r>
            <a:endParaRPr lang="zh-CN" altLang="en-US" sz="1500" dirty="0">
              <a:latin typeface="Arial" panose="020B0604020202020204" pitchFamily="34" charset="0"/>
            </a:endParaRPr>
          </a:p>
        </p:txBody>
      </p:sp>
      <p:grpSp>
        <p:nvGrpSpPr>
          <p:cNvPr id="2" name="组合 49"/>
          <p:cNvGrpSpPr/>
          <p:nvPr/>
        </p:nvGrpSpPr>
        <p:grpSpPr>
          <a:xfrm>
            <a:off x="215900" y="3348038"/>
            <a:ext cx="5832475" cy="2184400"/>
            <a:chOff x="72331" y="3132460"/>
            <a:chExt cx="5184576" cy="1895599"/>
          </a:xfrm>
        </p:grpSpPr>
        <p:sp>
          <p:nvSpPr>
            <p:cNvPr id="96267" name="TextBox 79"/>
            <p:cNvSpPr txBox="1"/>
            <p:nvPr/>
          </p:nvSpPr>
          <p:spPr>
            <a:xfrm>
              <a:off x="3218557" y="4502176"/>
              <a:ext cx="2038350" cy="369683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08" tIns="45704" rIns="91408" bIns="45704">
              <a:spAutoFit/>
            </a:bodyPr>
            <a:p>
              <a:pPr algn="ctr" eaLnBrk="1" hangingPunct="1">
                <a:lnSpc>
                  <a:spcPct val="150000"/>
                </a:lnSpc>
              </a:pPr>
              <a:r>
                <a:rPr lang="zh-CN" altLang="en-US" sz="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校企联合办班</a:t>
              </a:r>
              <a:endParaRPr lang="zh-CN" altLang="en-US" sz="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96268" name="Group 11"/>
            <p:cNvGrpSpPr/>
            <p:nvPr/>
          </p:nvGrpSpPr>
          <p:grpSpPr>
            <a:xfrm>
              <a:off x="1081758" y="4626422"/>
              <a:ext cx="1145464" cy="401637"/>
              <a:chOff x="-26" y="0"/>
              <a:chExt cx="842" cy="407"/>
            </a:xfrm>
          </p:grpSpPr>
          <p:pic>
            <p:nvPicPr>
              <p:cNvPr id="96299" name="任意多边形 15"/>
              <p:cNvPicPr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816" cy="40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96300" name="Text Box 13"/>
              <p:cNvSpPr txBox="1"/>
              <p:nvPr/>
            </p:nvSpPr>
            <p:spPr>
              <a:xfrm>
                <a:off x="-26" y="105"/>
                <a:ext cx="786" cy="21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150062" tIns="150062" rIns="150062" bIns="150062" anchor="ctr"/>
              <a:p>
                <a:pPr algn="ctr" defTabSz="1457325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zh-CN" altLang="en-US" sz="1500" dirty="0">
                    <a:solidFill>
                      <a:srgbClr val="FFFFFF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rPr>
                  <a:t>拓展能力</a:t>
                </a:r>
                <a:endParaRPr lang="zh-CN" altLang="en-US" sz="1500" dirty="0">
                  <a:solidFill>
                    <a:srgbClr val="FFFFFF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96269" name="组合 62"/>
            <p:cNvGrpSpPr/>
            <p:nvPr/>
          </p:nvGrpSpPr>
          <p:grpSpPr>
            <a:xfrm>
              <a:off x="72331" y="3132460"/>
              <a:ext cx="4818266" cy="1825748"/>
              <a:chOff x="4212407" y="1476375"/>
              <a:chExt cx="4280814" cy="1609014"/>
            </a:xfrm>
          </p:grpSpPr>
          <p:grpSp>
            <p:nvGrpSpPr>
              <p:cNvPr id="96270" name="Group 11"/>
              <p:cNvGrpSpPr/>
              <p:nvPr/>
            </p:nvGrpSpPr>
            <p:grpSpPr>
              <a:xfrm>
                <a:off x="5114553" y="1476375"/>
                <a:ext cx="1008732" cy="401268"/>
                <a:chOff x="0" y="0"/>
                <a:chExt cx="741" cy="407"/>
              </a:xfrm>
            </p:grpSpPr>
            <p:pic>
              <p:nvPicPr>
                <p:cNvPr id="96297" name="任意多边形 15"/>
                <p:cNvPicPr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0" y="0"/>
                  <a:ext cx="741" cy="40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96298" name="Text Box 13"/>
                <p:cNvSpPr txBox="1"/>
                <p:nvPr/>
              </p:nvSpPr>
              <p:spPr>
                <a:xfrm>
                  <a:off x="33" y="37"/>
                  <a:ext cx="674" cy="28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lIns="150062" tIns="150062" rIns="150062" bIns="150062" anchor="ctr"/>
                <a:p>
                  <a:pPr algn="ctr" defTabSz="1457325">
                    <a:lnSpc>
                      <a:spcPct val="90000"/>
                    </a:lnSpc>
                    <a:spcAft>
                      <a:spcPct val="35000"/>
                    </a:spcAft>
                  </a:pPr>
                  <a:r>
                    <a:rPr lang="zh-CN" altLang="en-US" sz="15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微软雅黑" panose="020B0503020204020204" pitchFamily="34" charset="-122"/>
                    </a:rPr>
                    <a:t>基本能力</a:t>
                  </a:r>
                  <a:endParaRPr lang="zh-CN" altLang="en-US" sz="1500" dirty="0">
                    <a:solidFill>
                      <a:srgbClr val="FFFFFF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96271" name="Group 29"/>
              <p:cNvGrpSpPr/>
              <p:nvPr/>
            </p:nvGrpSpPr>
            <p:grpSpPr>
              <a:xfrm>
                <a:off x="4691063" y="2186233"/>
                <a:ext cx="339185" cy="314507"/>
                <a:chOff x="0" y="0"/>
                <a:chExt cx="346" cy="319"/>
              </a:xfrm>
            </p:grpSpPr>
            <p:pic>
              <p:nvPicPr>
                <p:cNvPr id="96295" name="右箭头 61"/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0" y="0"/>
                  <a:ext cx="346" cy="319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96296" name="Text Box 31"/>
                <p:cNvSpPr txBox="1"/>
                <p:nvPr/>
              </p:nvSpPr>
              <p:spPr>
                <a:xfrm>
                  <a:off x="59" y="116"/>
                  <a:ext cx="180" cy="9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>
                    <a:buFont typeface="Arial" panose="020B0604020202020204" pitchFamily="34" charset="0"/>
                    <a:buNone/>
                  </a:pPr>
                  <a:endParaRPr lang="zh-CN" altLang="zh-CN" sz="1500" dirty="0">
                    <a:solidFill>
                      <a:srgbClr val="FFFFFF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96272" name="AutoShape 11"/>
              <p:cNvSpPr/>
              <p:nvPr/>
            </p:nvSpPr>
            <p:spPr>
              <a:xfrm>
                <a:off x="5020443" y="1618348"/>
                <a:ext cx="47055" cy="1419717"/>
              </a:xfrm>
              <a:prstGeom prst="leftBrace">
                <a:avLst>
                  <a:gd name="adj1" fmla="val 250031"/>
                  <a:gd name="adj2" fmla="val 50000"/>
                </a:avLst>
              </a:prstGeom>
              <a:noFill/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lIns="93786" tIns="46893" rIns="93786" bIns="46893" anchor="ctr"/>
              <a:p>
                <a:endParaRPr lang="zh-CN" altLang="en-US" sz="1500" dirty="0">
                  <a:latin typeface="Arial" panose="020B0604020202020204" pitchFamily="34" charset="0"/>
                </a:endParaRPr>
              </a:p>
            </p:txBody>
          </p:sp>
          <p:grpSp>
            <p:nvGrpSpPr>
              <p:cNvPr id="96273" name="Group 24"/>
              <p:cNvGrpSpPr/>
              <p:nvPr/>
            </p:nvGrpSpPr>
            <p:grpSpPr>
              <a:xfrm>
                <a:off x="6084707" y="1523699"/>
                <a:ext cx="539745" cy="283944"/>
                <a:chOff x="-94" y="0"/>
                <a:chExt cx="780" cy="162"/>
              </a:xfrm>
            </p:grpSpPr>
            <p:pic>
              <p:nvPicPr>
                <p:cNvPr id="96293" name="右箭头 27"/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-94" y="0"/>
                  <a:ext cx="676" cy="16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96294" name="Text Box 26"/>
                <p:cNvSpPr txBox="1"/>
                <p:nvPr/>
              </p:nvSpPr>
              <p:spPr>
                <a:xfrm>
                  <a:off x="10" y="96"/>
                  <a:ext cx="676" cy="4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p>
                  <a:pPr>
                    <a:buFont typeface="Arial" panose="020B0604020202020204" pitchFamily="34" charset="0"/>
                    <a:buNone/>
                  </a:pPr>
                  <a:endParaRPr lang="zh-CN" altLang="zh-CN" sz="1500" dirty="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96274" name="Group 11"/>
              <p:cNvGrpSpPr/>
              <p:nvPr/>
            </p:nvGrpSpPr>
            <p:grpSpPr>
              <a:xfrm>
                <a:off x="5114553" y="2091586"/>
                <a:ext cx="1008732" cy="401268"/>
                <a:chOff x="0" y="0"/>
                <a:chExt cx="741" cy="407"/>
              </a:xfrm>
            </p:grpSpPr>
            <p:pic>
              <p:nvPicPr>
                <p:cNvPr id="96291" name="任意多边形 15"/>
                <p:cNvPicPr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0" y="0"/>
                  <a:ext cx="741" cy="40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96292" name="Text Box 13"/>
                <p:cNvSpPr txBox="1"/>
                <p:nvPr/>
              </p:nvSpPr>
              <p:spPr>
                <a:xfrm>
                  <a:off x="33" y="37"/>
                  <a:ext cx="674" cy="28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lIns="150062" tIns="150062" rIns="150062" bIns="150062" anchor="ctr"/>
                <a:p>
                  <a:pPr algn="ctr" defTabSz="1457325">
                    <a:lnSpc>
                      <a:spcPct val="90000"/>
                    </a:lnSpc>
                    <a:spcAft>
                      <a:spcPct val="35000"/>
                    </a:spcAft>
                  </a:pPr>
                  <a:r>
                    <a:rPr lang="zh-CN" altLang="en-US" sz="15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微软雅黑" panose="020B0503020204020204" pitchFamily="34" charset="-122"/>
                    </a:rPr>
                    <a:t>核心能力</a:t>
                  </a:r>
                  <a:endParaRPr lang="zh-CN" altLang="en-US" sz="1500" dirty="0">
                    <a:solidFill>
                      <a:srgbClr val="FFFFFF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96275" name="Group 2"/>
              <p:cNvGrpSpPr/>
              <p:nvPr/>
            </p:nvGrpSpPr>
            <p:grpSpPr>
              <a:xfrm>
                <a:off x="6432025" y="1476375"/>
                <a:ext cx="1130575" cy="314507"/>
                <a:chOff x="-629" y="0"/>
                <a:chExt cx="1679" cy="703"/>
              </a:xfrm>
            </p:grpSpPr>
            <p:pic>
              <p:nvPicPr>
                <p:cNvPr id="96289" name="任意多边形 3"/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-396" y="0"/>
                  <a:ext cx="1230" cy="70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96290" name="Text Box 4"/>
                <p:cNvSpPr txBox="1"/>
                <p:nvPr/>
              </p:nvSpPr>
              <p:spPr>
                <a:xfrm>
                  <a:off x="-629" y="19"/>
                  <a:ext cx="1679" cy="63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lIns="150062" tIns="150062" rIns="150062" bIns="150062" anchor="ctr"/>
                <a:p>
                  <a:pPr algn="ctr" defTabSz="1457325">
                    <a:lnSpc>
                      <a:spcPct val="90000"/>
                    </a:lnSpc>
                    <a:spcAft>
                      <a:spcPct val="35000"/>
                    </a:spcAft>
                  </a:pPr>
                  <a:r>
                    <a:rPr lang="zh-CN" altLang="en-US" sz="15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微软雅黑" panose="020B0503020204020204" pitchFamily="34" charset="-122"/>
                    </a:rPr>
                    <a:t>基础课程</a:t>
                  </a:r>
                  <a:endParaRPr lang="zh-CN" altLang="en-US" sz="1500" dirty="0">
                    <a:solidFill>
                      <a:srgbClr val="FFFFFF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endParaRPr>
                </a:p>
              </p:txBody>
            </p:sp>
          </p:grpSp>
          <p:pic>
            <p:nvPicPr>
              <p:cNvPr id="96276" name="右箭头 27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84615" y="2138911"/>
                <a:ext cx="468000" cy="28394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grpSp>
            <p:nvGrpSpPr>
              <p:cNvPr id="96277" name="Group 2"/>
              <p:cNvGrpSpPr/>
              <p:nvPr/>
            </p:nvGrpSpPr>
            <p:grpSpPr>
              <a:xfrm>
                <a:off x="6432025" y="2091586"/>
                <a:ext cx="1130575" cy="317639"/>
                <a:chOff x="-629" y="0"/>
                <a:chExt cx="1679" cy="710"/>
              </a:xfrm>
            </p:grpSpPr>
            <p:pic>
              <p:nvPicPr>
                <p:cNvPr id="96287" name="任意多边形 3"/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-396" y="0"/>
                  <a:ext cx="1230" cy="70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96288" name="Text Box 4"/>
                <p:cNvSpPr txBox="1"/>
                <p:nvPr/>
              </p:nvSpPr>
              <p:spPr>
                <a:xfrm>
                  <a:off x="-629" y="75"/>
                  <a:ext cx="1679" cy="63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lIns="150062" tIns="150062" rIns="150062" bIns="150062" anchor="ctr"/>
                <a:p>
                  <a:pPr algn="ctr" defTabSz="1457325">
                    <a:lnSpc>
                      <a:spcPct val="90000"/>
                    </a:lnSpc>
                    <a:spcAft>
                      <a:spcPct val="35000"/>
                    </a:spcAft>
                  </a:pPr>
                  <a:r>
                    <a:rPr lang="zh-CN" altLang="en-US" sz="15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微软雅黑" panose="020B0503020204020204" pitchFamily="34" charset="-122"/>
                    </a:rPr>
                    <a:t>核心课程</a:t>
                  </a:r>
                  <a:endParaRPr lang="zh-CN" altLang="en-US" sz="1500" dirty="0">
                    <a:solidFill>
                      <a:srgbClr val="FFFFFF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96278" name="Group 24"/>
              <p:cNvGrpSpPr/>
              <p:nvPr/>
            </p:nvGrpSpPr>
            <p:grpSpPr>
              <a:xfrm>
                <a:off x="6012741" y="2801445"/>
                <a:ext cx="594410" cy="283944"/>
                <a:chOff x="-198" y="0"/>
                <a:chExt cx="859" cy="162"/>
              </a:xfrm>
            </p:grpSpPr>
            <p:pic>
              <p:nvPicPr>
                <p:cNvPr id="96285" name="右箭头 27"/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-94" y="0"/>
                  <a:ext cx="676" cy="16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96286" name="Text Box 26"/>
                <p:cNvSpPr txBox="1"/>
                <p:nvPr/>
              </p:nvSpPr>
              <p:spPr>
                <a:xfrm>
                  <a:off x="-198" y="42"/>
                  <a:ext cx="859" cy="4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p>
                  <a:pPr>
                    <a:buFont typeface="Arial" panose="020B0604020202020204" pitchFamily="34" charset="0"/>
                    <a:buNone/>
                  </a:pPr>
                  <a:endParaRPr lang="zh-CN" altLang="zh-CN" sz="1500" dirty="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96279" name="Group 2"/>
              <p:cNvGrpSpPr/>
              <p:nvPr/>
            </p:nvGrpSpPr>
            <p:grpSpPr>
              <a:xfrm>
                <a:off x="6432025" y="2754121"/>
                <a:ext cx="1130575" cy="314507"/>
                <a:chOff x="-629" y="0"/>
                <a:chExt cx="1679" cy="703"/>
              </a:xfrm>
            </p:grpSpPr>
            <p:pic>
              <p:nvPicPr>
                <p:cNvPr id="96283" name="任意多边形 3"/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-396" y="0"/>
                  <a:ext cx="1230" cy="70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96284" name="Text Box 4"/>
                <p:cNvSpPr txBox="1"/>
                <p:nvPr/>
              </p:nvSpPr>
              <p:spPr>
                <a:xfrm>
                  <a:off x="-629" y="68"/>
                  <a:ext cx="1679" cy="63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lIns="150062" tIns="150062" rIns="150062" bIns="150062" anchor="ctr"/>
                <a:p>
                  <a:pPr algn="ctr" defTabSz="1457325">
                    <a:lnSpc>
                      <a:spcPct val="90000"/>
                    </a:lnSpc>
                    <a:spcAft>
                      <a:spcPct val="35000"/>
                    </a:spcAft>
                  </a:pPr>
                  <a:r>
                    <a:rPr lang="zh-CN" altLang="en-US" sz="15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微软雅黑" panose="020B0503020204020204" pitchFamily="34" charset="-122"/>
                    </a:rPr>
                    <a:t>选修课程</a:t>
                  </a:r>
                  <a:endParaRPr lang="zh-CN" altLang="en-US" sz="1500" dirty="0">
                    <a:solidFill>
                      <a:srgbClr val="FFFFFF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96280" name="AutoShape 37"/>
              <p:cNvSpPr/>
              <p:nvPr/>
            </p:nvSpPr>
            <p:spPr>
              <a:xfrm>
                <a:off x="7452766" y="1571023"/>
                <a:ext cx="94109" cy="1372394"/>
              </a:xfrm>
              <a:prstGeom prst="rightBrace">
                <a:avLst>
                  <a:gd name="adj1" fmla="val 120850"/>
                  <a:gd name="adj2" fmla="val 50000"/>
                </a:avLst>
              </a:prstGeom>
              <a:noFill/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lIns="93786" tIns="46893" rIns="93786" bIns="46893" anchor="ctr"/>
              <a:p>
                <a:endParaRPr lang="zh-CN" altLang="en-US" sz="15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96281" name="AutoShape 38"/>
              <p:cNvSpPr/>
              <p:nvPr/>
            </p:nvSpPr>
            <p:spPr>
              <a:xfrm>
                <a:off x="7567587" y="1930497"/>
                <a:ext cx="925634" cy="647663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lIns="93786" tIns="46893" rIns="93786" bIns="46893" anchor="ctr"/>
              <a:p>
                <a:pPr algn="ctr"/>
                <a:r>
                  <a:rPr lang="zh-CN" altLang="en-US" sz="1500" dirty="0">
                    <a:solidFill>
                      <a:srgbClr val="FF3300"/>
                    </a:solidFill>
                    <a:latin typeface="Arial" panose="020B0604020202020204" pitchFamily="34" charset="0"/>
                  </a:rPr>
                  <a:t>应用型</a:t>
                </a:r>
                <a:endParaRPr lang="en-US" altLang="zh-CN" sz="1500" dirty="0">
                  <a:solidFill>
                    <a:srgbClr val="FF3300"/>
                  </a:solidFill>
                  <a:latin typeface="Arial" panose="020B0604020202020204" pitchFamily="34" charset="0"/>
                </a:endParaRPr>
              </a:p>
              <a:p>
                <a:pPr algn="ctr"/>
                <a:r>
                  <a:rPr lang="zh-CN" altLang="en-US" sz="1500" dirty="0">
                    <a:latin typeface="Arial" panose="020B0604020202020204" pitchFamily="34" charset="0"/>
                  </a:rPr>
                  <a:t>人才</a:t>
                </a:r>
                <a:endParaRPr lang="en-US" altLang="zh-CN" sz="1500" dirty="0">
                  <a:latin typeface="Arial" panose="020B0604020202020204" pitchFamily="34" charset="0"/>
                </a:endParaRPr>
              </a:p>
              <a:p>
                <a:pPr algn="ctr"/>
                <a:r>
                  <a:rPr lang="zh-CN" altLang="en-US" sz="1500" dirty="0">
                    <a:latin typeface="Arial" panose="020B0604020202020204" pitchFamily="34" charset="0"/>
                  </a:rPr>
                  <a:t>培养方案</a:t>
                </a:r>
                <a:endParaRPr lang="zh-CN" altLang="en-US" sz="15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96282" name="椭圆 66"/>
              <p:cNvSpPr/>
              <p:nvPr/>
            </p:nvSpPr>
            <p:spPr>
              <a:xfrm>
                <a:off x="4212407" y="1752065"/>
                <a:ext cx="504056" cy="1169797"/>
              </a:xfrm>
              <a:prstGeom prst="ellipse">
                <a:avLst/>
              </a:prstGeom>
              <a:solidFill>
                <a:srgbClr val="92D050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>
                <a:spAutoFit/>
              </a:bodyPr>
              <a:p>
                <a:pPr algn="r"/>
                <a:r>
                  <a:rPr lang="zh-CN" altLang="en-US" sz="1500" dirty="0">
                    <a:latin typeface="Arial" panose="020B0604020202020204" pitchFamily="34" charset="0"/>
                  </a:rPr>
                  <a:t>职业能力</a:t>
                </a:r>
                <a:endParaRPr lang="zh-CN" altLang="en-US" sz="1500"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48" name="矩形 47"/>
          <p:cNvSpPr/>
          <p:nvPr/>
        </p:nvSpPr>
        <p:spPr>
          <a:xfrm>
            <a:off x="5473700" y="3327400"/>
            <a:ext cx="4525963" cy="4619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 eaLnBrk="1" hangingPunct="1">
              <a:lnSpc>
                <a:spcPct val="150000"/>
              </a:lnSpc>
            </a:pPr>
            <a:r>
              <a:rPr lang="zh-CN" altLang="en-US" sz="1600" dirty="0">
                <a:latin typeface="Arial" panose="020B0604020202020204" pitchFamily="34" charset="0"/>
              </a:rPr>
              <a:t>我院教师在校企合作单位调研专业岗位能力需求</a:t>
            </a:r>
            <a:endParaRPr lang="zh-CN" altLang="en-US" sz="1600" dirty="0">
              <a:latin typeface="Arial" panose="020B0604020202020204" pitchFamily="34" charset="0"/>
            </a:endParaRPr>
          </a:p>
        </p:txBody>
      </p:sp>
      <p:pic>
        <p:nvPicPr>
          <p:cNvPr id="207874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6938" y="1189038"/>
            <a:ext cx="3887787" cy="2209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7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/>
      <p:bldP spid="15" grpId="0" animBg="1"/>
      <p:bldP spid="4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7282" name="TextBox 79"/>
          <p:cNvSpPr txBox="1"/>
          <p:nvPr/>
        </p:nvSpPr>
        <p:spPr>
          <a:xfrm>
            <a:off x="3949700" y="3417888"/>
            <a:ext cx="2038350" cy="515937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>
            <a:spAutoFit/>
          </a:bodyPr>
          <a:p>
            <a:pPr algn="ctr" eaLnBrk="1" hangingPunct="1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校企联合办班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227" name="TextBox 79"/>
          <p:cNvSpPr txBox="1"/>
          <p:nvPr/>
        </p:nvSpPr>
        <p:spPr>
          <a:xfrm>
            <a:off x="-719137" y="5076825"/>
            <a:ext cx="4733925" cy="782638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>
            <a:spAutoFit/>
          </a:bodyPr>
          <a:p>
            <a:pPr algn="ctr" eaLnBrk="1" hangingPunct="1">
              <a:lnSpc>
                <a:spcPct val="150000"/>
              </a:lnSpc>
            </a:pPr>
            <a:r>
              <a:rPr lang="zh-CN" altLang="en-US" sz="1600" dirty="0">
                <a:latin typeface="Arial" panose="020B0604020202020204" pitchFamily="34" charset="0"/>
              </a:rPr>
              <a:t>我校在江西省建工集团设立</a:t>
            </a:r>
            <a:endParaRPr lang="en-US" altLang="zh-CN" sz="1600" dirty="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zh-CN" altLang="en-US" sz="1600" dirty="0">
                <a:latin typeface="Arial" panose="020B0604020202020204" pitchFamily="34" charset="0"/>
              </a:rPr>
              <a:t>新余学院实践教学基地</a:t>
            </a:r>
            <a:endParaRPr lang="zh-CN" altLang="en-US" sz="1600" dirty="0">
              <a:latin typeface="Arial" panose="020B0604020202020204" pitchFamily="34" charset="0"/>
            </a:endParaRPr>
          </a:p>
        </p:txBody>
      </p:sp>
      <p:sp>
        <p:nvSpPr>
          <p:cNvPr id="52229" name="TextBox 79"/>
          <p:cNvSpPr txBox="1"/>
          <p:nvPr/>
        </p:nvSpPr>
        <p:spPr>
          <a:xfrm>
            <a:off x="3097213" y="5076825"/>
            <a:ext cx="3848100" cy="782638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>
            <a:spAutoFit/>
          </a:bodyPr>
          <a:p>
            <a:pPr algn="ctr" eaLnBrk="1" hangingPunct="1">
              <a:lnSpc>
                <a:spcPct val="150000"/>
              </a:lnSpc>
            </a:pPr>
            <a:r>
              <a:rPr lang="zh-CN" altLang="en-US" sz="1600" dirty="0">
                <a:latin typeface="Arial" panose="020B0604020202020204" pitchFamily="34" charset="0"/>
              </a:rPr>
              <a:t>我校在江西中煤集团勘察设计总院</a:t>
            </a:r>
            <a:endParaRPr lang="en-US" altLang="zh-CN" sz="1600" dirty="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zh-CN" altLang="en-US" sz="1600" dirty="0">
                <a:latin typeface="Arial" panose="020B0604020202020204" pitchFamily="34" charset="0"/>
              </a:rPr>
              <a:t>设立产学研合作基地</a:t>
            </a:r>
            <a:endParaRPr lang="zh-CN" altLang="en-US" sz="1600" dirty="0">
              <a:latin typeface="Arial" panose="020B0604020202020204" pitchFamily="34" charset="0"/>
            </a:endParaRPr>
          </a:p>
        </p:txBody>
      </p:sp>
      <p:pic>
        <p:nvPicPr>
          <p:cNvPr id="52230" name="Picture 28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060700"/>
            <a:ext cx="3227388" cy="2016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231" name="Picture 29" descr="中煤产学研合作基地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550" y="3097213"/>
            <a:ext cx="3173413" cy="19796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7287" name="Rectangle 43"/>
          <p:cNvSpPr/>
          <p:nvPr/>
        </p:nvSpPr>
        <p:spPr>
          <a:xfrm>
            <a:off x="792163" y="755650"/>
            <a:ext cx="5307012" cy="852488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 anchor="ctr"/>
          <a:p>
            <a:pPr eaLnBrk="1" hangingPunct="1"/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 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校地合作工程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7288" name="矩形 10"/>
          <p:cNvSpPr/>
          <p:nvPr/>
        </p:nvSpPr>
        <p:spPr>
          <a:xfrm>
            <a:off x="174625" y="2300288"/>
            <a:ext cx="5694363" cy="523875"/>
          </a:xfrm>
          <a:prstGeom prst="rect">
            <a:avLst/>
          </a:prstGeom>
          <a:noFill/>
          <a:ln w="9525">
            <a:noFill/>
          </a:ln>
        </p:spPr>
        <p:txBody>
          <a:bodyPr wrap="none" lIns="91408" tIns="45704" rIns="91408" bIns="45704">
            <a:spAutoFit/>
          </a:bodyPr>
          <a:p>
            <a:pPr eaLnBrk="1" hangingPunct="1"/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”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</a:t>
            </a:r>
            <a:r>
              <a:rPr lang="zh-CN" altLang="en-US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合作</a:t>
            </a: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”——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合作建立实践教学基地</a:t>
            </a:r>
            <a:endParaRPr lang="zh-CN" altLang="en-US" sz="20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79"/>
          <p:cNvSpPr txBox="1"/>
          <p:nvPr/>
        </p:nvSpPr>
        <p:spPr>
          <a:xfrm>
            <a:off x="6192838" y="5076825"/>
            <a:ext cx="3989387" cy="830263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>
            <a:spAutoFit/>
          </a:bodyPr>
          <a:p>
            <a:pPr algn="ctr" eaLnBrk="1" hangingPunct="1">
              <a:lnSpc>
                <a:spcPct val="150000"/>
              </a:lnSpc>
            </a:pPr>
            <a:r>
              <a:rPr lang="zh-CN" altLang="en-US" sz="1600" dirty="0">
                <a:latin typeface="Arial" panose="020B0604020202020204" pitchFamily="34" charset="0"/>
              </a:rPr>
              <a:t>与杭州万霆科技集团共建</a:t>
            </a:r>
            <a:endParaRPr lang="en-US" altLang="zh-CN" sz="1600" dirty="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zh-CN" altLang="en-US" sz="1600" dirty="0">
                <a:latin typeface="Arial" panose="020B0604020202020204" pitchFamily="34" charset="0"/>
              </a:rPr>
              <a:t>装配式建筑人才培训基地</a:t>
            </a:r>
            <a:endParaRPr lang="zh-CN" altLang="en-US" sz="1600" dirty="0">
              <a:latin typeface="Arial" panose="020B0604020202020204" pitchFamily="34" charset="0"/>
            </a:endParaRPr>
          </a:p>
        </p:txBody>
      </p:sp>
      <p:pic>
        <p:nvPicPr>
          <p:cNvPr id="13" name="图片 77" descr="万霆合作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763" y="3089275"/>
            <a:ext cx="3057525" cy="1943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7291" name="文本占位符 369665"/>
          <p:cNvSpPr txBox="1"/>
          <p:nvPr/>
        </p:nvSpPr>
        <p:spPr>
          <a:xfrm>
            <a:off x="163513" y="1754188"/>
            <a:ext cx="4949825" cy="698500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/>
          <a:p>
            <a:pPr defTabSz="913130" eaLnBrk="1" hangingPunct="1"/>
            <a:r>
              <a:rPr lang="en-US" altLang="zh-CN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3.1 </a:t>
            </a:r>
            <a:r>
              <a:rPr lang="zh-CN" altLang="en-US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人才培养合作</a:t>
            </a:r>
            <a:endParaRPr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3130" eaLnBrk="1" hangingPunct="1"/>
            <a:endParaRPr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/>
      <p:bldP spid="52229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8306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81313" y="4316413"/>
            <a:ext cx="3671887" cy="1895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8307" name="Rectangle 43"/>
          <p:cNvSpPr/>
          <p:nvPr/>
        </p:nvSpPr>
        <p:spPr>
          <a:xfrm>
            <a:off x="792163" y="755650"/>
            <a:ext cx="5307012" cy="852488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 anchor="ctr"/>
          <a:p>
            <a:pPr eaLnBrk="1" hangingPunct="1"/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 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校地合作工程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8308" name="矩形 10"/>
          <p:cNvSpPr/>
          <p:nvPr/>
        </p:nvSpPr>
        <p:spPr>
          <a:xfrm>
            <a:off x="282575" y="1908175"/>
            <a:ext cx="5694363" cy="523875"/>
          </a:xfrm>
          <a:prstGeom prst="rect">
            <a:avLst/>
          </a:prstGeom>
          <a:noFill/>
          <a:ln w="9525">
            <a:noFill/>
          </a:ln>
        </p:spPr>
        <p:txBody>
          <a:bodyPr wrap="none" lIns="91408" tIns="45704" rIns="91408" bIns="45704">
            <a:spAutoFit/>
          </a:bodyPr>
          <a:p>
            <a:pPr eaLnBrk="1" hangingPunct="1"/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”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</a:t>
            </a:r>
            <a:r>
              <a:rPr lang="zh-CN" altLang="en-US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合作</a:t>
            </a: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”——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合作建立实践教学基地</a:t>
            </a:r>
            <a:endParaRPr lang="zh-CN" altLang="en-US" sz="20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98309" name="文本占位符 369665"/>
          <p:cNvSpPr txBox="1"/>
          <p:nvPr/>
        </p:nvSpPr>
        <p:spPr>
          <a:xfrm>
            <a:off x="450850" y="1547813"/>
            <a:ext cx="4949825" cy="698500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/>
          <a:p>
            <a:pPr defTabSz="913130" eaLnBrk="1" hangingPunct="1"/>
            <a:r>
              <a:rPr lang="en-US" altLang="zh-CN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3.1 </a:t>
            </a:r>
            <a:r>
              <a:rPr lang="zh-CN" altLang="en-US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人才培养合作</a:t>
            </a:r>
            <a:endParaRPr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3130" eaLnBrk="1" hangingPunct="1"/>
            <a:endParaRPr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831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063" y="2484438"/>
            <a:ext cx="2085975" cy="37449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8311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1313" y="2532063"/>
            <a:ext cx="3671887" cy="175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8312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7663" y="2503488"/>
            <a:ext cx="2592387" cy="18526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8313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4650" y="4429125"/>
            <a:ext cx="2565400" cy="1835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8314" name="矩形 10"/>
          <p:cNvSpPr/>
          <p:nvPr/>
        </p:nvSpPr>
        <p:spPr>
          <a:xfrm>
            <a:off x="576263" y="6084888"/>
            <a:ext cx="8713787" cy="41433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p>
            <a:pPr algn="ctr" eaLnBrk="1" hangingPunct="1">
              <a:lnSpc>
                <a:spcPct val="150000"/>
              </a:lnSpc>
            </a:pPr>
            <a:r>
              <a:rPr lang="zh-CN" altLang="en-US" sz="1600" dirty="0">
                <a:latin typeface="Arial" panose="020B0604020202020204" pitchFamily="34" charset="0"/>
              </a:rPr>
              <a:t>装配式建筑技术研究中心（教育部产学合作协同育人项目）</a:t>
            </a:r>
            <a:endParaRPr lang="zh-CN" altLang="en-US" sz="16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组合 32"/>
          <p:cNvGrpSpPr/>
          <p:nvPr/>
        </p:nvGrpSpPr>
        <p:grpSpPr>
          <a:xfrm>
            <a:off x="1876425" y="2555875"/>
            <a:ext cx="6692900" cy="4105275"/>
            <a:chOff x="1155700" y="1489075"/>
            <a:chExt cx="8721725" cy="5326734"/>
          </a:xfrm>
        </p:grpSpPr>
        <p:sp>
          <p:nvSpPr>
            <p:cNvPr id="99334" name="TextBox 79"/>
            <p:cNvSpPr txBox="1"/>
            <p:nvPr/>
          </p:nvSpPr>
          <p:spPr>
            <a:xfrm>
              <a:off x="4429125" y="3881438"/>
              <a:ext cx="2035175" cy="583426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08" tIns="45704" rIns="91408" bIns="45704">
              <a:spAutoFit/>
            </a:bodyPr>
            <a:p>
              <a:pPr algn="ctr" eaLnBrk="1" hangingPunct="1">
                <a:lnSpc>
                  <a:spcPct val="150000"/>
                </a:lnSpc>
              </a:pPr>
              <a:r>
                <a:rPr lang="zh-CN" altLang="en-US" sz="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校企联合办班</a:t>
              </a:r>
              <a:endParaRPr lang="zh-CN" altLang="en-US" sz="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9335" name="TextBox 79"/>
            <p:cNvSpPr txBox="1"/>
            <p:nvPr/>
          </p:nvSpPr>
          <p:spPr>
            <a:xfrm>
              <a:off x="2808288" y="1489075"/>
              <a:ext cx="2974974" cy="1091284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08" tIns="45704" rIns="91408" bIns="45704">
              <a:spAutoFit/>
            </a:bodyPr>
            <a:p>
              <a:pPr algn="ctr" eaLnBrk="1" hangingPunct="1">
                <a:lnSpc>
                  <a:spcPct val="150000"/>
                </a:lnSpc>
              </a:pPr>
              <a:r>
                <a:rPr lang="zh-CN" altLang="en-US" sz="15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第一届广联达</a:t>
              </a:r>
              <a:r>
                <a:rPr lang="en-US" altLang="zh-CN" sz="15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BIM</a:t>
              </a:r>
              <a:r>
                <a:rPr lang="zh-CN" altLang="en-US" sz="15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班</a:t>
              </a:r>
              <a:endPara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eaLnBrk="1" hangingPunct="1">
                <a:lnSpc>
                  <a:spcPct val="150000"/>
                </a:lnSpc>
              </a:pPr>
              <a:r>
                <a:rPr lang="zh-CN" altLang="en-US" sz="15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（全国第一个，</a:t>
              </a:r>
              <a:r>
                <a:rPr lang="en-US" altLang="zh-CN" sz="15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47</a:t>
              </a:r>
              <a:r>
                <a:rPr lang="zh-CN" altLang="en-US" sz="15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人）</a:t>
              </a:r>
              <a:endPara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9336" name="TextBox 79"/>
            <p:cNvSpPr txBox="1"/>
            <p:nvPr/>
          </p:nvSpPr>
          <p:spPr>
            <a:xfrm>
              <a:off x="1203398" y="3204468"/>
              <a:ext cx="2973388" cy="1091284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08" tIns="45704" rIns="91408" bIns="45704">
              <a:spAutoFit/>
            </a:bodyPr>
            <a:p>
              <a:pPr algn="ctr" eaLnBrk="1" hangingPunct="1">
                <a:lnSpc>
                  <a:spcPct val="150000"/>
                </a:lnSpc>
              </a:pPr>
              <a:r>
                <a:rPr lang="zh-CN" altLang="en-US" sz="15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第二届广联达</a:t>
              </a:r>
              <a:r>
                <a:rPr lang="en-US" altLang="zh-CN" sz="15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BIM</a:t>
              </a:r>
              <a:r>
                <a:rPr lang="zh-CN" altLang="en-US" sz="15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班</a:t>
              </a:r>
              <a:endPara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eaLnBrk="1" hangingPunct="1">
                <a:lnSpc>
                  <a:spcPct val="150000"/>
                </a:lnSpc>
              </a:pPr>
              <a:r>
                <a:rPr lang="zh-CN" altLang="en-US" sz="15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（</a:t>
              </a:r>
              <a:r>
                <a:rPr lang="en-US" altLang="zh-CN" sz="15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34</a:t>
              </a:r>
              <a:r>
                <a:rPr lang="zh-CN" altLang="en-US" sz="15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人）</a:t>
              </a:r>
              <a:endPara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9337" name="TextBox 79"/>
            <p:cNvSpPr txBox="1"/>
            <p:nvPr/>
          </p:nvSpPr>
          <p:spPr>
            <a:xfrm>
              <a:off x="1155700" y="5162550"/>
              <a:ext cx="3600450" cy="1091284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08" tIns="45704" rIns="91408" bIns="45704">
              <a:spAutoFit/>
            </a:bodyPr>
            <a:p>
              <a:pPr algn="ctr" eaLnBrk="1" hangingPunct="1">
                <a:lnSpc>
                  <a:spcPct val="150000"/>
                </a:lnSpc>
              </a:pPr>
              <a:r>
                <a:rPr lang="zh-CN" altLang="en-US" sz="15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第三届广联达</a:t>
              </a:r>
              <a:r>
                <a:rPr lang="en-US" altLang="zh-CN" sz="15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BIM</a:t>
              </a:r>
              <a:r>
                <a:rPr lang="zh-CN" altLang="en-US" sz="15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班</a:t>
              </a:r>
              <a:endPara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eaLnBrk="1" hangingPunct="1">
                <a:lnSpc>
                  <a:spcPct val="150000"/>
                </a:lnSpc>
              </a:pPr>
              <a:r>
                <a:rPr lang="zh-CN" altLang="en-US" sz="15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（</a:t>
              </a:r>
              <a:r>
                <a:rPr lang="en-US" altLang="zh-CN" sz="15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35</a:t>
              </a:r>
              <a:r>
                <a:rPr lang="zh-CN" altLang="en-US" sz="15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人）</a:t>
              </a:r>
              <a:endPara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9338" name="TextBox 79"/>
            <p:cNvSpPr txBox="1"/>
            <p:nvPr/>
          </p:nvSpPr>
          <p:spPr>
            <a:xfrm>
              <a:off x="6902451" y="4645025"/>
              <a:ext cx="2974974" cy="1091284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08" tIns="45704" rIns="91408" bIns="45704">
              <a:spAutoFit/>
            </a:bodyPr>
            <a:p>
              <a:pPr algn="ctr" eaLnBrk="1" hangingPunct="1">
                <a:lnSpc>
                  <a:spcPct val="150000"/>
                </a:lnSpc>
              </a:pPr>
              <a:r>
                <a:rPr lang="zh-CN" altLang="en-US" sz="15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第二届省建工国际班</a:t>
              </a:r>
              <a:endPara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eaLnBrk="1" hangingPunct="1">
                <a:lnSpc>
                  <a:spcPct val="150000"/>
                </a:lnSpc>
              </a:pPr>
              <a:r>
                <a:rPr lang="zh-CN" altLang="en-US" sz="15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（</a:t>
              </a:r>
              <a:r>
                <a:rPr lang="en-US" altLang="zh-CN" sz="15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30</a:t>
              </a:r>
              <a:r>
                <a:rPr lang="zh-CN" altLang="en-US" sz="15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人）</a:t>
              </a:r>
              <a:endPara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9339" name="TextBox 79"/>
            <p:cNvSpPr txBox="1"/>
            <p:nvPr/>
          </p:nvSpPr>
          <p:spPr>
            <a:xfrm>
              <a:off x="6192838" y="2339975"/>
              <a:ext cx="2974974" cy="1091284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08" tIns="45704" rIns="91408" bIns="45704">
              <a:spAutoFit/>
            </a:bodyPr>
            <a:p>
              <a:pPr algn="ctr" eaLnBrk="1" hangingPunct="1">
                <a:lnSpc>
                  <a:spcPct val="150000"/>
                </a:lnSpc>
              </a:pPr>
              <a:r>
                <a:rPr lang="zh-CN" altLang="en-US" sz="15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第三届省建工定向班</a:t>
              </a:r>
              <a:endPara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eaLnBrk="1" hangingPunct="1">
                <a:lnSpc>
                  <a:spcPct val="150000"/>
                </a:lnSpc>
              </a:pPr>
              <a:r>
                <a:rPr lang="zh-CN" altLang="en-US" sz="15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（</a:t>
              </a:r>
              <a:r>
                <a:rPr lang="en-US" altLang="zh-CN" sz="15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19</a:t>
              </a:r>
              <a:r>
                <a:rPr lang="zh-CN" altLang="en-US" sz="15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人）</a:t>
              </a:r>
              <a:endPara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Freeform 4"/>
            <p:cNvSpPr/>
            <p:nvPr/>
          </p:nvSpPr>
          <p:spPr bwMode="gray">
            <a:xfrm>
              <a:off x="4484607" y="5047950"/>
              <a:ext cx="2681122" cy="785812"/>
            </a:xfrm>
            <a:custGeom>
              <a:avLst/>
              <a:gdLst>
                <a:gd name="T0" fmla="*/ 385 w 1717"/>
                <a:gd name="T1" fmla="*/ 102 h 484"/>
                <a:gd name="T2" fmla="*/ 421 w 1717"/>
                <a:gd name="T3" fmla="*/ 421 h 484"/>
                <a:gd name="T4" fmla="*/ 402 w 1717"/>
                <a:gd name="T5" fmla="*/ 395 h 484"/>
                <a:gd name="T6" fmla="*/ 376 w 1717"/>
                <a:gd name="T7" fmla="*/ 429 h 484"/>
                <a:gd name="T8" fmla="*/ 349 w 1717"/>
                <a:gd name="T9" fmla="*/ 459 h 484"/>
                <a:gd name="T10" fmla="*/ 316 w 1717"/>
                <a:gd name="T11" fmla="*/ 484 h 484"/>
                <a:gd name="T12" fmla="*/ 291 w 1717"/>
                <a:gd name="T13" fmla="*/ 498 h 484"/>
                <a:gd name="T14" fmla="*/ 264 w 1717"/>
                <a:gd name="T15" fmla="*/ 505 h 484"/>
                <a:gd name="T16" fmla="*/ 238 w 1717"/>
                <a:gd name="T17" fmla="*/ 505 h 484"/>
                <a:gd name="T18" fmla="*/ 208 w 1717"/>
                <a:gd name="T19" fmla="*/ 494 h 484"/>
                <a:gd name="T20" fmla="*/ 174 w 1717"/>
                <a:gd name="T21" fmla="*/ 465 h 484"/>
                <a:gd name="T22" fmla="*/ 144 w 1717"/>
                <a:gd name="T23" fmla="*/ 433 h 484"/>
                <a:gd name="T24" fmla="*/ 118 w 1717"/>
                <a:gd name="T25" fmla="*/ 399 h 484"/>
                <a:gd name="T26" fmla="*/ 93 w 1717"/>
                <a:gd name="T27" fmla="*/ 339 h 484"/>
                <a:gd name="T28" fmla="*/ 66 w 1717"/>
                <a:gd name="T29" fmla="*/ 269 h 484"/>
                <a:gd name="T30" fmla="*/ 43 w 1717"/>
                <a:gd name="T31" fmla="*/ 199 h 484"/>
                <a:gd name="T32" fmla="*/ 28 w 1717"/>
                <a:gd name="T33" fmla="*/ 145 h 484"/>
                <a:gd name="T34" fmla="*/ 0 w 1717"/>
                <a:gd name="T35" fmla="*/ 0 h 484"/>
                <a:gd name="T36" fmla="*/ 37 w 1717"/>
                <a:gd name="T37" fmla="*/ 137 h 484"/>
                <a:gd name="T38" fmla="*/ 60 w 1717"/>
                <a:gd name="T39" fmla="*/ 199 h 484"/>
                <a:gd name="T40" fmla="*/ 83 w 1717"/>
                <a:gd name="T41" fmla="*/ 244 h 484"/>
                <a:gd name="T42" fmla="*/ 108 w 1717"/>
                <a:gd name="T43" fmla="*/ 280 h 484"/>
                <a:gd name="T44" fmla="*/ 134 w 1717"/>
                <a:gd name="T45" fmla="*/ 306 h 484"/>
                <a:gd name="T46" fmla="*/ 157 w 1717"/>
                <a:gd name="T47" fmla="*/ 322 h 484"/>
                <a:gd name="T48" fmla="*/ 184 w 1717"/>
                <a:gd name="T49" fmla="*/ 331 h 484"/>
                <a:gd name="T50" fmla="*/ 208 w 1717"/>
                <a:gd name="T51" fmla="*/ 331 h 484"/>
                <a:gd name="T52" fmla="*/ 244 w 1717"/>
                <a:gd name="T53" fmla="*/ 324 h 484"/>
                <a:gd name="T54" fmla="*/ 272 w 1717"/>
                <a:gd name="T55" fmla="*/ 309 h 484"/>
                <a:gd name="T56" fmla="*/ 302 w 1717"/>
                <a:gd name="T57" fmla="*/ 287 h 484"/>
                <a:gd name="T58" fmla="*/ 332 w 1717"/>
                <a:gd name="T59" fmla="*/ 258 h 484"/>
                <a:gd name="T60" fmla="*/ 360 w 1717"/>
                <a:gd name="T61" fmla="*/ 222 h 484"/>
                <a:gd name="T62" fmla="*/ 391 w 1717"/>
                <a:gd name="T63" fmla="*/ 166 h 48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717"/>
                <a:gd name="T97" fmla="*/ 0 h 484"/>
                <a:gd name="T98" fmla="*/ 1717 w 1717"/>
                <a:gd name="T99" fmla="*/ 484 h 48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717" h="484">
                  <a:moveTo>
                    <a:pt x="1427" y="153"/>
                  </a:moveTo>
                  <a:lnTo>
                    <a:pt x="1405" y="102"/>
                  </a:lnTo>
                  <a:lnTo>
                    <a:pt x="1716" y="132"/>
                  </a:lnTo>
                  <a:lnTo>
                    <a:pt x="1540" y="395"/>
                  </a:lnTo>
                  <a:lnTo>
                    <a:pt x="1519" y="344"/>
                  </a:lnTo>
                  <a:lnTo>
                    <a:pt x="1472" y="369"/>
                  </a:lnTo>
                  <a:lnTo>
                    <a:pt x="1413" y="391"/>
                  </a:lnTo>
                  <a:lnTo>
                    <a:pt x="1373" y="403"/>
                  </a:lnTo>
                  <a:lnTo>
                    <a:pt x="1328" y="418"/>
                  </a:lnTo>
                  <a:lnTo>
                    <a:pt x="1274" y="433"/>
                  </a:lnTo>
                  <a:lnTo>
                    <a:pt x="1219" y="447"/>
                  </a:lnTo>
                  <a:lnTo>
                    <a:pt x="1160" y="458"/>
                  </a:lnTo>
                  <a:lnTo>
                    <a:pt x="1117" y="464"/>
                  </a:lnTo>
                  <a:lnTo>
                    <a:pt x="1062" y="472"/>
                  </a:lnTo>
                  <a:lnTo>
                    <a:pt x="1007" y="479"/>
                  </a:lnTo>
                  <a:lnTo>
                    <a:pt x="968" y="479"/>
                  </a:lnTo>
                  <a:lnTo>
                    <a:pt x="916" y="483"/>
                  </a:lnTo>
                  <a:lnTo>
                    <a:pt x="872" y="479"/>
                  </a:lnTo>
                  <a:lnTo>
                    <a:pt x="817" y="475"/>
                  </a:lnTo>
                  <a:lnTo>
                    <a:pt x="766" y="468"/>
                  </a:lnTo>
                  <a:lnTo>
                    <a:pt x="701" y="453"/>
                  </a:lnTo>
                  <a:lnTo>
                    <a:pt x="634" y="439"/>
                  </a:lnTo>
                  <a:lnTo>
                    <a:pt x="576" y="424"/>
                  </a:lnTo>
                  <a:lnTo>
                    <a:pt x="524" y="407"/>
                  </a:lnTo>
                  <a:lnTo>
                    <a:pt x="476" y="391"/>
                  </a:lnTo>
                  <a:lnTo>
                    <a:pt x="435" y="373"/>
                  </a:lnTo>
                  <a:lnTo>
                    <a:pt x="384" y="349"/>
                  </a:lnTo>
                  <a:lnTo>
                    <a:pt x="344" y="326"/>
                  </a:lnTo>
                  <a:lnTo>
                    <a:pt x="293" y="293"/>
                  </a:lnTo>
                  <a:lnTo>
                    <a:pt x="242" y="256"/>
                  </a:lnTo>
                  <a:lnTo>
                    <a:pt x="205" y="226"/>
                  </a:lnTo>
                  <a:lnTo>
                    <a:pt x="157" y="186"/>
                  </a:lnTo>
                  <a:lnTo>
                    <a:pt x="124" y="158"/>
                  </a:lnTo>
                  <a:lnTo>
                    <a:pt x="102" y="132"/>
                  </a:lnTo>
                  <a:lnTo>
                    <a:pt x="62" y="88"/>
                  </a:lnTo>
                  <a:lnTo>
                    <a:pt x="0" y="0"/>
                  </a:lnTo>
                  <a:lnTo>
                    <a:pt x="91" y="88"/>
                  </a:lnTo>
                  <a:lnTo>
                    <a:pt x="135" y="124"/>
                  </a:lnTo>
                  <a:lnTo>
                    <a:pt x="175" y="158"/>
                  </a:lnTo>
                  <a:lnTo>
                    <a:pt x="219" y="186"/>
                  </a:lnTo>
                  <a:lnTo>
                    <a:pt x="263" y="209"/>
                  </a:lnTo>
                  <a:lnTo>
                    <a:pt x="307" y="231"/>
                  </a:lnTo>
                  <a:lnTo>
                    <a:pt x="355" y="253"/>
                  </a:lnTo>
                  <a:lnTo>
                    <a:pt x="395" y="267"/>
                  </a:lnTo>
                  <a:lnTo>
                    <a:pt x="439" y="282"/>
                  </a:lnTo>
                  <a:lnTo>
                    <a:pt x="487" y="293"/>
                  </a:lnTo>
                  <a:lnTo>
                    <a:pt x="534" y="301"/>
                  </a:lnTo>
                  <a:lnTo>
                    <a:pt x="571" y="309"/>
                  </a:lnTo>
                  <a:lnTo>
                    <a:pt x="622" y="312"/>
                  </a:lnTo>
                  <a:lnTo>
                    <a:pt x="673" y="318"/>
                  </a:lnTo>
                  <a:lnTo>
                    <a:pt x="718" y="318"/>
                  </a:lnTo>
                  <a:lnTo>
                    <a:pt x="766" y="318"/>
                  </a:lnTo>
                  <a:lnTo>
                    <a:pt x="828" y="318"/>
                  </a:lnTo>
                  <a:lnTo>
                    <a:pt x="890" y="311"/>
                  </a:lnTo>
                  <a:lnTo>
                    <a:pt x="949" y="304"/>
                  </a:lnTo>
                  <a:lnTo>
                    <a:pt x="1000" y="296"/>
                  </a:lnTo>
                  <a:lnTo>
                    <a:pt x="1058" y="285"/>
                  </a:lnTo>
                  <a:lnTo>
                    <a:pt x="1106" y="274"/>
                  </a:lnTo>
                  <a:lnTo>
                    <a:pt x="1156" y="260"/>
                  </a:lnTo>
                  <a:lnTo>
                    <a:pt x="1212" y="245"/>
                  </a:lnTo>
                  <a:lnTo>
                    <a:pt x="1259" y="231"/>
                  </a:lnTo>
                  <a:lnTo>
                    <a:pt x="1318" y="209"/>
                  </a:lnTo>
                  <a:lnTo>
                    <a:pt x="1362" y="190"/>
                  </a:lnTo>
                  <a:lnTo>
                    <a:pt x="1427" y="153"/>
                  </a:lnTo>
                </a:path>
              </a:pathLst>
            </a:custGeom>
            <a:gradFill flip="none" rotWithShape="1">
              <a:gsLst>
                <a:gs pos="0">
                  <a:srgbClr val="00DFF6"/>
                </a:gs>
                <a:gs pos="90000">
                  <a:srgbClr val="002774"/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extrusionH="304800">
              <a:bevelT w="101600" prst="convex"/>
              <a:bevelB w="0" h="63500"/>
              <a:contourClr>
                <a:srgbClr val="AFEAFF"/>
              </a:contourClr>
            </a:sp3d>
          </p:spPr>
          <p:txBody>
            <a:bodyPr lIns="91408" tIns="45704" rIns="91408" bIns="45704" anchor="ctr"/>
            <a:lstStyle/>
            <a:p>
              <a:pPr marL="0" marR="0" lvl="0" indent="0" algn="ctr" defTabSz="914400" rtl="0" eaLnBrk="0" fontAlgn="ctr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Tx/>
                <a:buNone/>
                <a:defRPr/>
              </a:pPr>
              <a:endParaRPr kumimoji="0" lang="zh-CN" alt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Freeform 5"/>
            <p:cNvSpPr/>
            <p:nvPr/>
          </p:nvSpPr>
          <p:spPr bwMode="gray">
            <a:xfrm rot="3600000">
              <a:off x="3288606" y="4761339"/>
              <a:ext cx="2511044" cy="836773"/>
            </a:xfrm>
            <a:custGeom>
              <a:avLst/>
              <a:gdLst>
                <a:gd name="T0" fmla="*/ 382 w 1717"/>
                <a:gd name="T1" fmla="*/ 102 h 484"/>
                <a:gd name="T2" fmla="*/ 417 w 1717"/>
                <a:gd name="T3" fmla="*/ 408 h 484"/>
                <a:gd name="T4" fmla="*/ 399 w 1717"/>
                <a:gd name="T5" fmla="*/ 382 h 484"/>
                <a:gd name="T6" fmla="*/ 373 w 1717"/>
                <a:gd name="T7" fmla="*/ 416 h 484"/>
                <a:gd name="T8" fmla="*/ 346 w 1717"/>
                <a:gd name="T9" fmla="*/ 446 h 484"/>
                <a:gd name="T10" fmla="*/ 314 w 1717"/>
                <a:gd name="T11" fmla="*/ 471 h 484"/>
                <a:gd name="T12" fmla="*/ 289 w 1717"/>
                <a:gd name="T13" fmla="*/ 485 h 484"/>
                <a:gd name="T14" fmla="*/ 262 w 1717"/>
                <a:gd name="T15" fmla="*/ 492 h 484"/>
                <a:gd name="T16" fmla="*/ 236 w 1717"/>
                <a:gd name="T17" fmla="*/ 492 h 484"/>
                <a:gd name="T18" fmla="*/ 208 w 1717"/>
                <a:gd name="T19" fmla="*/ 481 h 484"/>
                <a:gd name="T20" fmla="*/ 172 w 1717"/>
                <a:gd name="T21" fmla="*/ 452 h 484"/>
                <a:gd name="T22" fmla="*/ 143 w 1717"/>
                <a:gd name="T23" fmla="*/ 420 h 484"/>
                <a:gd name="T24" fmla="*/ 117 w 1717"/>
                <a:gd name="T25" fmla="*/ 386 h 484"/>
                <a:gd name="T26" fmla="*/ 93 w 1717"/>
                <a:gd name="T27" fmla="*/ 339 h 484"/>
                <a:gd name="T28" fmla="*/ 66 w 1717"/>
                <a:gd name="T29" fmla="*/ 269 h 484"/>
                <a:gd name="T30" fmla="*/ 43 w 1717"/>
                <a:gd name="T31" fmla="*/ 186 h 484"/>
                <a:gd name="T32" fmla="*/ 28 w 1717"/>
                <a:gd name="T33" fmla="*/ 132 h 484"/>
                <a:gd name="T34" fmla="*/ 0 w 1717"/>
                <a:gd name="T35" fmla="*/ 0 h 484"/>
                <a:gd name="T36" fmla="*/ 36 w 1717"/>
                <a:gd name="T37" fmla="*/ 124 h 484"/>
                <a:gd name="T38" fmla="*/ 60 w 1717"/>
                <a:gd name="T39" fmla="*/ 186 h 484"/>
                <a:gd name="T40" fmla="*/ 82 w 1717"/>
                <a:gd name="T41" fmla="*/ 231 h 484"/>
                <a:gd name="T42" fmla="*/ 107 w 1717"/>
                <a:gd name="T43" fmla="*/ 280 h 484"/>
                <a:gd name="T44" fmla="*/ 132 w 1717"/>
                <a:gd name="T45" fmla="*/ 306 h 484"/>
                <a:gd name="T46" fmla="*/ 156 w 1717"/>
                <a:gd name="T47" fmla="*/ 322 h 484"/>
                <a:gd name="T48" fmla="*/ 183 w 1717"/>
                <a:gd name="T49" fmla="*/ 331 h 484"/>
                <a:gd name="T50" fmla="*/ 208 w 1717"/>
                <a:gd name="T51" fmla="*/ 331 h 484"/>
                <a:gd name="T52" fmla="*/ 241 w 1717"/>
                <a:gd name="T53" fmla="*/ 324 h 484"/>
                <a:gd name="T54" fmla="*/ 270 w 1717"/>
                <a:gd name="T55" fmla="*/ 309 h 484"/>
                <a:gd name="T56" fmla="*/ 299 w 1717"/>
                <a:gd name="T57" fmla="*/ 287 h 484"/>
                <a:gd name="T58" fmla="*/ 329 w 1717"/>
                <a:gd name="T59" fmla="*/ 258 h 484"/>
                <a:gd name="T60" fmla="*/ 358 w 1717"/>
                <a:gd name="T61" fmla="*/ 209 h 484"/>
                <a:gd name="T62" fmla="*/ 387 w 1717"/>
                <a:gd name="T63" fmla="*/ 153 h 48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717"/>
                <a:gd name="T97" fmla="*/ 0 h 484"/>
                <a:gd name="T98" fmla="*/ 1717 w 1717"/>
                <a:gd name="T99" fmla="*/ 484 h 48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717" h="484">
                  <a:moveTo>
                    <a:pt x="1427" y="153"/>
                  </a:moveTo>
                  <a:lnTo>
                    <a:pt x="1405" y="102"/>
                  </a:lnTo>
                  <a:lnTo>
                    <a:pt x="1716" y="132"/>
                  </a:lnTo>
                  <a:lnTo>
                    <a:pt x="1540" y="395"/>
                  </a:lnTo>
                  <a:lnTo>
                    <a:pt x="1519" y="344"/>
                  </a:lnTo>
                  <a:lnTo>
                    <a:pt x="1472" y="369"/>
                  </a:lnTo>
                  <a:lnTo>
                    <a:pt x="1413" y="391"/>
                  </a:lnTo>
                  <a:lnTo>
                    <a:pt x="1373" y="403"/>
                  </a:lnTo>
                  <a:lnTo>
                    <a:pt x="1328" y="418"/>
                  </a:lnTo>
                  <a:lnTo>
                    <a:pt x="1274" y="433"/>
                  </a:lnTo>
                  <a:lnTo>
                    <a:pt x="1219" y="447"/>
                  </a:lnTo>
                  <a:lnTo>
                    <a:pt x="1160" y="458"/>
                  </a:lnTo>
                  <a:lnTo>
                    <a:pt x="1117" y="464"/>
                  </a:lnTo>
                  <a:lnTo>
                    <a:pt x="1062" y="472"/>
                  </a:lnTo>
                  <a:lnTo>
                    <a:pt x="1007" y="479"/>
                  </a:lnTo>
                  <a:lnTo>
                    <a:pt x="968" y="479"/>
                  </a:lnTo>
                  <a:lnTo>
                    <a:pt x="916" y="483"/>
                  </a:lnTo>
                  <a:lnTo>
                    <a:pt x="872" y="479"/>
                  </a:lnTo>
                  <a:lnTo>
                    <a:pt x="817" y="475"/>
                  </a:lnTo>
                  <a:lnTo>
                    <a:pt x="766" y="468"/>
                  </a:lnTo>
                  <a:lnTo>
                    <a:pt x="701" y="453"/>
                  </a:lnTo>
                  <a:lnTo>
                    <a:pt x="634" y="439"/>
                  </a:lnTo>
                  <a:lnTo>
                    <a:pt x="576" y="424"/>
                  </a:lnTo>
                  <a:lnTo>
                    <a:pt x="524" y="407"/>
                  </a:lnTo>
                  <a:lnTo>
                    <a:pt x="476" y="391"/>
                  </a:lnTo>
                  <a:lnTo>
                    <a:pt x="435" y="373"/>
                  </a:lnTo>
                  <a:lnTo>
                    <a:pt x="384" y="349"/>
                  </a:lnTo>
                  <a:lnTo>
                    <a:pt x="344" y="326"/>
                  </a:lnTo>
                  <a:lnTo>
                    <a:pt x="293" y="293"/>
                  </a:lnTo>
                  <a:lnTo>
                    <a:pt x="242" y="256"/>
                  </a:lnTo>
                  <a:lnTo>
                    <a:pt x="205" y="226"/>
                  </a:lnTo>
                  <a:lnTo>
                    <a:pt x="157" y="186"/>
                  </a:lnTo>
                  <a:lnTo>
                    <a:pt x="124" y="158"/>
                  </a:lnTo>
                  <a:lnTo>
                    <a:pt x="102" y="132"/>
                  </a:lnTo>
                  <a:lnTo>
                    <a:pt x="62" y="88"/>
                  </a:lnTo>
                  <a:lnTo>
                    <a:pt x="0" y="0"/>
                  </a:lnTo>
                  <a:lnTo>
                    <a:pt x="91" y="88"/>
                  </a:lnTo>
                  <a:lnTo>
                    <a:pt x="135" y="124"/>
                  </a:lnTo>
                  <a:lnTo>
                    <a:pt x="175" y="158"/>
                  </a:lnTo>
                  <a:lnTo>
                    <a:pt x="219" y="186"/>
                  </a:lnTo>
                  <a:lnTo>
                    <a:pt x="263" y="209"/>
                  </a:lnTo>
                  <a:lnTo>
                    <a:pt x="307" y="231"/>
                  </a:lnTo>
                  <a:lnTo>
                    <a:pt x="355" y="253"/>
                  </a:lnTo>
                  <a:lnTo>
                    <a:pt x="395" y="267"/>
                  </a:lnTo>
                  <a:lnTo>
                    <a:pt x="439" y="282"/>
                  </a:lnTo>
                  <a:lnTo>
                    <a:pt x="487" y="293"/>
                  </a:lnTo>
                  <a:lnTo>
                    <a:pt x="534" y="301"/>
                  </a:lnTo>
                  <a:lnTo>
                    <a:pt x="571" y="309"/>
                  </a:lnTo>
                  <a:lnTo>
                    <a:pt x="622" y="312"/>
                  </a:lnTo>
                  <a:lnTo>
                    <a:pt x="673" y="318"/>
                  </a:lnTo>
                  <a:lnTo>
                    <a:pt x="718" y="318"/>
                  </a:lnTo>
                  <a:lnTo>
                    <a:pt x="766" y="318"/>
                  </a:lnTo>
                  <a:lnTo>
                    <a:pt x="828" y="318"/>
                  </a:lnTo>
                  <a:lnTo>
                    <a:pt x="890" y="311"/>
                  </a:lnTo>
                  <a:lnTo>
                    <a:pt x="949" y="304"/>
                  </a:lnTo>
                  <a:lnTo>
                    <a:pt x="1000" y="296"/>
                  </a:lnTo>
                  <a:lnTo>
                    <a:pt x="1058" y="285"/>
                  </a:lnTo>
                  <a:lnTo>
                    <a:pt x="1106" y="274"/>
                  </a:lnTo>
                  <a:lnTo>
                    <a:pt x="1156" y="260"/>
                  </a:lnTo>
                  <a:lnTo>
                    <a:pt x="1212" y="245"/>
                  </a:lnTo>
                  <a:lnTo>
                    <a:pt x="1259" y="231"/>
                  </a:lnTo>
                  <a:lnTo>
                    <a:pt x="1318" y="209"/>
                  </a:lnTo>
                  <a:lnTo>
                    <a:pt x="1362" y="190"/>
                  </a:lnTo>
                  <a:lnTo>
                    <a:pt x="1427" y="153"/>
                  </a:lnTo>
                </a:path>
              </a:pathLst>
            </a:custGeom>
            <a:gradFill flip="none" rotWithShape="1">
              <a:gsLst>
                <a:gs pos="0">
                  <a:srgbClr val="FFCF01"/>
                </a:gs>
                <a:gs pos="90000">
                  <a:srgbClr val="E22000"/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extrusionH="304800">
              <a:bevelT w="101600" prst="convex"/>
              <a:bevelB w="0" h="63500"/>
              <a:contourClr>
                <a:srgbClr val="FFE593"/>
              </a:contourClr>
            </a:sp3d>
          </p:spPr>
          <p:txBody>
            <a:bodyPr lIns="91408" tIns="45704" rIns="91408" bIns="45704" anchor="ctr"/>
            <a:lstStyle/>
            <a:p>
              <a:pPr marL="0" marR="0" lvl="0" indent="0" algn="ctr" defTabSz="914400" rtl="0" eaLnBrk="0" fontAlgn="ctr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Tx/>
                <a:buNone/>
                <a:defRPr/>
              </a:pPr>
              <a:endParaRPr kumimoji="0" lang="zh-CN" alt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" name="Freeform 6"/>
            <p:cNvSpPr/>
            <p:nvPr/>
          </p:nvSpPr>
          <p:spPr bwMode="gray">
            <a:xfrm rot="7200000">
              <a:off x="2931468" y="3437097"/>
              <a:ext cx="2511044" cy="836773"/>
            </a:xfrm>
            <a:custGeom>
              <a:avLst/>
              <a:gdLst>
                <a:gd name="T0" fmla="*/ 382 w 1717"/>
                <a:gd name="T1" fmla="*/ 102 h 484"/>
                <a:gd name="T2" fmla="*/ 417 w 1717"/>
                <a:gd name="T3" fmla="*/ 408 h 484"/>
                <a:gd name="T4" fmla="*/ 399 w 1717"/>
                <a:gd name="T5" fmla="*/ 382 h 484"/>
                <a:gd name="T6" fmla="*/ 373 w 1717"/>
                <a:gd name="T7" fmla="*/ 416 h 484"/>
                <a:gd name="T8" fmla="*/ 346 w 1717"/>
                <a:gd name="T9" fmla="*/ 446 h 484"/>
                <a:gd name="T10" fmla="*/ 314 w 1717"/>
                <a:gd name="T11" fmla="*/ 471 h 484"/>
                <a:gd name="T12" fmla="*/ 289 w 1717"/>
                <a:gd name="T13" fmla="*/ 485 h 484"/>
                <a:gd name="T14" fmla="*/ 262 w 1717"/>
                <a:gd name="T15" fmla="*/ 492 h 484"/>
                <a:gd name="T16" fmla="*/ 236 w 1717"/>
                <a:gd name="T17" fmla="*/ 492 h 484"/>
                <a:gd name="T18" fmla="*/ 208 w 1717"/>
                <a:gd name="T19" fmla="*/ 481 h 484"/>
                <a:gd name="T20" fmla="*/ 172 w 1717"/>
                <a:gd name="T21" fmla="*/ 452 h 484"/>
                <a:gd name="T22" fmla="*/ 143 w 1717"/>
                <a:gd name="T23" fmla="*/ 420 h 484"/>
                <a:gd name="T24" fmla="*/ 117 w 1717"/>
                <a:gd name="T25" fmla="*/ 386 h 484"/>
                <a:gd name="T26" fmla="*/ 93 w 1717"/>
                <a:gd name="T27" fmla="*/ 339 h 484"/>
                <a:gd name="T28" fmla="*/ 66 w 1717"/>
                <a:gd name="T29" fmla="*/ 269 h 484"/>
                <a:gd name="T30" fmla="*/ 43 w 1717"/>
                <a:gd name="T31" fmla="*/ 186 h 484"/>
                <a:gd name="T32" fmla="*/ 28 w 1717"/>
                <a:gd name="T33" fmla="*/ 132 h 484"/>
                <a:gd name="T34" fmla="*/ 0 w 1717"/>
                <a:gd name="T35" fmla="*/ 0 h 484"/>
                <a:gd name="T36" fmla="*/ 36 w 1717"/>
                <a:gd name="T37" fmla="*/ 124 h 484"/>
                <a:gd name="T38" fmla="*/ 60 w 1717"/>
                <a:gd name="T39" fmla="*/ 186 h 484"/>
                <a:gd name="T40" fmla="*/ 82 w 1717"/>
                <a:gd name="T41" fmla="*/ 231 h 484"/>
                <a:gd name="T42" fmla="*/ 107 w 1717"/>
                <a:gd name="T43" fmla="*/ 280 h 484"/>
                <a:gd name="T44" fmla="*/ 132 w 1717"/>
                <a:gd name="T45" fmla="*/ 306 h 484"/>
                <a:gd name="T46" fmla="*/ 156 w 1717"/>
                <a:gd name="T47" fmla="*/ 322 h 484"/>
                <a:gd name="T48" fmla="*/ 183 w 1717"/>
                <a:gd name="T49" fmla="*/ 331 h 484"/>
                <a:gd name="T50" fmla="*/ 208 w 1717"/>
                <a:gd name="T51" fmla="*/ 331 h 484"/>
                <a:gd name="T52" fmla="*/ 241 w 1717"/>
                <a:gd name="T53" fmla="*/ 324 h 484"/>
                <a:gd name="T54" fmla="*/ 270 w 1717"/>
                <a:gd name="T55" fmla="*/ 309 h 484"/>
                <a:gd name="T56" fmla="*/ 299 w 1717"/>
                <a:gd name="T57" fmla="*/ 287 h 484"/>
                <a:gd name="T58" fmla="*/ 329 w 1717"/>
                <a:gd name="T59" fmla="*/ 258 h 484"/>
                <a:gd name="T60" fmla="*/ 358 w 1717"/>
                <a:gd name="T61" fmla="*/ 209 h 484"/>
                <a:gd name="T62" fmla="*/ 387 w 1717"/>
                <a:gd name="T63" fmla="*/ 153 h 48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717"/>
                <a:gd name="T97" fmla="*/ 0 h 484"/>
                <a:gd name="T98" fmla="*/ 1717 w 1717"/>
                <a:gd name="T99" fmla="*/ 484 h 48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717" h="484">
                  <a:moveTo>
                    <a:pt x="1427" y="153"/>
                  </a:moveTo>
                  <a:lnTo>
                    <a:pt x="1405" y="102"/>
                  </a:lnTo>
                  <a:lnTo>
                    <a:pt x="1716" y="132"/>
                  </a:lnTo>
                  <a:lnTo>
                    <a:pt x="1540" y="395"/>
                  </a:lnTo>
                  <a:lnTo>
                    <a:pt x="1519" y="344"/>
                  </a:lnTo>
                  <a:lnTo>
                    <a:pt x="1472" y="369"/>
                  </a:lnTo>
                  <a:lnTo>
                    <a:pt x="1413" y="391"/>
                  </a:lnTo>
                  <a:lnTo>
                    <a:pt x="1373" y="403"/>
                  </a:lnTo>
                  <a:lnTo>
                    <a:pt x="1328" y="418"/>
                  </a:lnTo>
                  <a:lnTo>
                    <a:pt x="1274" y="433"/>
                  </a:lnTo>
                  <a:lnTo>
                    <a:pt x="1219" y="447"/>
                  </a:lnTo>
                  <a:lnTo>
                    <a:pt x="1160" y="458"/>
                  </a:lnTo>
                  <a:lnTo>
                    <a:pt x="1117" y="464"/>
                  </a:lnTo>
                  <a:lnTo>
                    <a:pt x="1062" y="472"/>
                  </a:lnTo>
                  <a:lnTo>
                    <a:pt x="1007" y="479"/>
                  </a:lnTo>
                  <a:lnTo>
                    <a:pt x="968" y="479"/>
                  </a:lnTo>
                  <a:lnTo>
                    <a:pt x="916" y="483"/>
                  </a:lnTo>
                  <a:lnTo>
                    <a:pt x="872" y="479"/>
                  </a:lnTo>
                  <a:lnTo>
                    <a:pt x="817" y="475"/>
                  </a:lnTo>
                  <a:lnTo>
                    <a:pt x="766" y="468"/>
                  </a:lnTo>
                  <a:lnTo>
                    <a:pt x="701" y="453"/>
                  </a:lnTo>
                  <a:lnTo>
                    <a:pt x="634" y="439"/>
                  </a:lnTo>
                  <a:lnTo>
                    <a:pt x="576" y="424"/>
                  </a:lnTo>
                  <a:lnTo>
                    <a:pt x="524" y="407"/>
                  </a:lnTo>
                  <a:lnTo>
                    <a:pt x="476" y="391"/>
                  </a:lnTo>
                  <a:lnTo>
                    <a:pt x="435" y="373"/>
                  </a:lnTo>
                  <a:lnTo>
                    <a:pt x="384" y="349"/>
                  </a:lnTo>
                  <a:lnTo>
                    <a:pt x="344" y="326"/>
                  </a:lnTo>
                  <a:lnTo>
                    <a:pt x="293" y="293"/>
                  </a:lnTo>
                  <a:lnTo>
                    <a:pt x="242" y="256"/>
                  </a:lnTo>
                  <a:lnTo>
                    <a:pt x="205" y="226"/>
                  </a:lnTo>
                  <a:lnTo>
                    <a:pt x="157" y="186"/>
                  </a:lnTo>
                  <a:lnTo>
                    <a:pt x="124" y="158"/>
                  </a:lnTo>
                  <a:lnTo>
                    <a:pt x="102" y="132"/>
                  </a:lnTo>
                  <a:lnTo>
                    <a:pt x="62" y="88"/>
                  </a:lnTo>
                  <a:lnTo>
                    <a:pt x="0" y="0"/>
                  </a:lnTo>
                  <a:lnTo>
                    <a:pt x="91" y="88"/>
                  </a:lnTo>
                  <a:lnTo>
                    <a:pt x="135" y="124"/>
                  </a:lnTo>
                  <a:lnTo>
                    <a:pt x="175" y="158"/>
                  </a:lnTo>
                  <a:lnTo>
                    <a:pt x="219" y="186"/>
                  </a:lnTo>
                  <a:lnTo>
                    <a:pt x="263" y="209"/>
                  </a:lnTo>
                  <a:lnTo>
                    <a:pt x="307" y="231"/>
                  </a:lnTo>
                  <a:lnTo>
                    <a:pt x="355" y="253"/>
                  </a:lnTo>
                  <a:lnTo>
                    <a:pt x="395" y="267"/>
                  </a:lnTo>
                  <a:lnTo>
                    <a:pt x="439" y="282"/>
                  </a:lnTo>
                  <a:lnTo>
                    <a:pt x="487" y="293"/>
                  </a:lnTo>
                  <a:lnTo>
                    <a:pt x="534" y="301"/>
                  </a:lnTo>
                  <a:lnTo>
                    <a:pt x="571" y="309"/>
                  </a:lnTo>
                  <a:lnTo>
                    <a:pt x="622" y="312"/>
                  </a:lnTo>
                  <a:lnTo>
                    <a:pt x="673" y="318"/>
                  </a:lnTo>
                  <a:lnTo>
                    <a:pt x="718" y="318"/>
                  </a:lnTo>
                  <a:lnTo>
                    <a:pt x="766" y="318"/>
                  </a:lnTo>
                  <a:lnTo>
                    <a:pt x="828" y="318"/>
                  </a:lnTo>
                  <a:lnTo>
                    <a:pt x="890" y="311"/>
                  </a:lnTo>
                  <a:lnTo>
                    <a:pt x="949" y="304"/>
                  </a:lnTo>
                  <a:lnTo>
                    <a:pt x="1000" y="296"/>
                  </a:lnTo>
                  <a:lnTo>
                    <a:pt x="1058" y="285"/>
                  </a:lnTo>
                  <a:lnTo>
                    <a:pt x="1106" y="274"/>
                  </a:lnTo>
                  <a:lnTo>
                    <a:pt x="1156" y="260"/>
                  </a:lnTo>
                  <a:lnTo>
                    <a:pt x="1212" y="245"/>
                  </a:lnTo>
                  <a:lnTo>
                    <a:pt x="1259" y="231"/>
                  </a:lnTo>
                  <a:lnTo>
                    <a:pt x="1318" y="209"/>
                  </a:lnTo>
                  <a:lnTo>
                    <a:pt x="1362" y="190"/>
                  </a:lnTo>
                  <a:lnTo>
                    <a:pt x="1427" y="153"/>
                  </a:lnTo>
                </a:path>
              </a:pathLst>
            </a:custGeom>
            <a:gradFill flip="none" rotWithShape="1">
              <a:gsLst>
                <a:gs pos="0">
                  <a:srgbClr val="6EFF01"/>
                </a:gs>
                <a:gs pos="90000">
                  <a:srgbClr val="0F5000"/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>
              <a:bevelT prst="convex"/>
              <a:bevelB w="0" h="0"/>
              <a:contourClr>
                <a:sysClr val="window" lastClr="FFFFFF"/>
              </a:contourClr>
            </a:sp3d>
          </p:spPr>
          <p:txBody>
            <a:bodyPr lIns="91408" tIns="45704" rIns="91408" bIns="45704" anchor="ctr"/>
            <a:lstStyle/>
            <a:p>
              <a:pPr marL="0" marR="0" lvl="0" indent="0" algn="ctr" defTabSz="914400" rtl="0" eaLnBrk="0" fontAlgn="ctr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Tx/>
                <a:buNone/>
                <a:defRPr/>
              </a:pPr>
              <a:endParaRPr kumimoji="0" lang="zh-CN" alt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Freeform 7"/>
            <p:cNvSpPr/>
            <p:nvPr/>
          </p:nvSpPr>
          <p:spPr bwMode="gray">
            <a:xfrm rot="10800000">
              <a:off x="3525338" y="2574086"/>
              <a:ext cx="2681122" cy="784196"/>
            </a:xfrm>
            <a:custGeom>
              <a:avLst/>
              <a:gdLst>
                <a:gd name="T0" fmla="*/ 385 w 1717"/>
                <a:gd name="T1" fmla="*/ 102 h 484"/>
                <a:gd name="T2" fmla="*/ 421 w 1717"/>
                <a:gd name="T3" fmla="*/ 408 h 484"/>
                <a:gd name="T4" fmla="*/ 402 w 1717"/>
                <a:gd name="T5" fmla="*/ 382 h 484"/>
                <a:gd name="T6" fmla="*/ 376 w 1717"/>
                <a:gd name="T7" fmla="*/ 416 h 484"/>
                <a:gd name="T8" fmla="*/ 349 w 1717"/>
                <a:gd name="T9" fmla="*/ 446 h 484"/>
                <a:gd name="T10" fmla="*/ 316 w 1717"/>
                <a:gd name="T11" fmla="*/ 471 h 484"/>
                <a:gd name="T12" fmla="*/ 291 w 1717"/>
                <a:gd name="T13" fmla="*/ 485 h 484"/>
                <a:gd name="T14" fmla="*/ 264 w 1717"/>
                <a:gd name="T15" fmla="*/ 492 h 484"/>
                <a:gd name="T16" fmla="*/ 238 w 1717"/>
                <a:gd name="T17" fmla="*/ 492 h 484"/>
                <a:gd name="T18" fmla="*/ 208 w 1717"/>
                <a:gd name="T19" fmla="*/ 481 h 484"/>
                <a:gd name="T20" fmla="*/ 174 w 1717"/>
                <a:gd name="T21" fmla="*/ 452 h 484"/>
                <a:gd name="T22" fmla="*/ 144 w 1717"/>
                <a:gd name="T23" fmla="*/ 420 h 484"/>
                <a:gd name="T24" fmla="*/ 118 w 1717"/>
                <a:gd name="T25" fmla="*/ 386 h 484"/>
                <a:gd name="T26" fmla="*/ 93 w 1717"/>
                <a:gd name="T27" fmla="*/ 339 h 484"/>
                <a:gd name="T28" fmla="*/ 66 w 1717"/>
                <a:gd name="T29" fmla="*/ 269 h 484"/>
                <a:gd name="T30" fmla="*/ 43 w 1717"/>
                <a:gd name="T31" fmla="*/ 186 h 484"/>
                <a:gd name="T32" fmla="*/ 28 w 1717"/>
                <a:gd name="T33" fmla="*/ 132 h 484"/>
                <a:gd name="T34" fmla="*/ 0 w 1717"/>
                <a:gd name="T35" fmla="*/ 0 h 484"/>
                <a:gd name="T36" fmla="*/ 37 w 1717"/>
                <a:gd name="T37" fmla="*/ 124 h 484"/>
                <a:gd name="T38" fmla="*/ 60 w 1717"/>
                <a:gd name="T39" fmla="*/ 186 h 484"/>
                <a:gd name="T40" fmla="*/ 83 w 1717"/>
                <a:gd name="T41" fmla="*/ 231 h 484"/>
                <a:gd name="T42" fmla="*/ 108 w 1717"/>
                <a:gd name="T43" fmla="*/ 280 h 484"/>
                <a:gd name="T44" fmla="*/ 134 w 1717"/>
                <a:gd name="T45" fmla="*/ 306 h 484"/>
                <a:gd name="T46" fmla="*/ 157 w 1717"/>
                <a:gd name="T47" fmla="*/ 322 h 484"/>
                <a:gd name="T48" fmla="*/ 184 w 1717"/>
                <a:gd name="T49" fmla="*/ 331 h 484"/>
                <a:gd name="T50" fmla="*/ 208 w 1717"/>
                <a:gd name="T51" fmla="*/ 331 h 484"/>
                <a:gd name="T52" fmla="*/ 244 w 1717"/>
                <a:gd name="T53" fmla="*/ 324 h 484"/>
                <a:gd name="T54" fmla="*/ 272 w 1717"/>
                <a:gd name="T55" fmla="*/ 309 h 484"/>
                <a:gd name="T56" fmla="*/ 302 w 1717"/>
                <a:gd name="T57" fmla="*/ 287 h 484"/>
                <a:gd name="T58" fmla="*/ 332 w 1717"/>
                <a:gd name="T59" fmla="*/ 258 h 484"/>
                <a:gd name="T60" fmla="*/ 360 w 1717"/>
                <a:gd name="T61" fmla="*/ 209 h 484"/>
                <a:gd name="T62" fmla="*/ 391 w 1717"/>
                <a:gd name="T63" fmla="*/ 153 h 48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717"/>
                <a:gd name="T97" fmla="*/ 0 h 484"/>
                <a:gd name="T98" fmla="*/ 1717 w 1717"/>
                <a:gd name="T99" fmla="*/ 484 h 48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717" h="484">
                  <a:moveTo>
                    <a:pt x="1427" y="153"/>
                  </a:moveTo>
                  <a:lnTo>
                    <a:pt x="1405" y="102"/>
                  </a:lnTo>
                  <a:lnTo>
                    <a:pt x="1716" y="132"/>
                  </a:lnTo>
                  <a:lnTo>
                    <a:pt x="1540" y="395"/>
                  </a:lnTo>
                  <a:lnTo>
                    <a:pt x="1519" y="344"/>
                  </a:lnTo>
                  <a:lnTo>
                    <a:pt x="1472" y="369"/>
                  </a:lnTo>
                  <a:lnTo>
                    <a:pt x="1413" y="391"/>
                  </a:lnTo>
                  <a:lnTo>
                    <a:pt x="1373" y="403"/>
                  </a:lnTo>
                  <a:lnTo>
                    <a:pt x="1328" y="418"/>
                  </a:lnTo>
                  <a:lnTo>
                    <a:pt x="1274" y="433"/>
                  </a:lnTo>
                  <a:lnTo>
                    <a:pt x="1219" y="447"/>
                  </a:lnTo>
                  <a:lnTo>
                    <a:pt x="1160" y="458"/>
                  </a:lnTo>
                  <a:lnTo>
                    <a:pt x="1117" y="464"/>
                  </a:lnTo>
                  <a:lnTo>
                    <a:pt x="1062" y="472"/>
                  </a:lnTo>
                  <a:lnTo>
                    <a:pt x="1007" y="479"/>
                  </a:lnTo>
                  <a:lnTo>
                    <a:pt x="968" y="479"/>
                  </a:lnTo>
                  <a:lnTo>
                    <a:pt x="916" y="483"/>
                  </a:lnTo>
                  <a:lnTo>
                    <a:pt x="872" y="479"/>
                  </a:lnTo>
                  <a:lnTo>
                    <a:pt x="817" y="475"/>
                  </a:lnTo>
                  <a:lnTo>
                    <a:pt x="766" y="468"/>
                  </a:lnTo>
                  <a:lnTo>
                    <a:pt x="701" y="453"/>
                  </a:lnTo>
                  <a:lnTo>
                    <a:pt x="634" y="439"/>
                  </a:lnTo>
                  <a:lnTo>
                    <a:pt x="576" y="424"/>
                  </a:lnTo>
                  <a:lnTo>
                    <a:pt x="524" y="407"/>
                  </a:lnTo>
                  <a:lnTo>
                    <a:pt x="476" y="391"/>
                  </a:lnTo>
                  <a:lnTo>
                    <a:pt x="435" y="373"/>
                  </a:lnTo>
                  <a:lnTo>
                    <a:pt x="384" y="349"/>
                  </a:lnTo>
                  <a:lnTo>
                    <a:pt x="344" y="326"/>
                  </a:lnTo>
                  <a:lnTo>
                    <a:pt x="293" y="293"/>
                  </a:lnTo>
                  <a:lnTo>
                    <a:pt x="242" y="256"/>
                  </a:lnTo>
                  <a:lnTo>
                    <a:pt x="205" y="226"/>
                  </a:lnTo>
                  <a:lnTo>
                    <a:pt x="157" y="186"/>
                  </a:lnTo>
                  <a:lnTo>
                    <a:pt x="124" y="158"/>
                  </a:lnTo>
                  <a:lnTo>
                    <a:pt x="102" y="132"/>
                  </a:lnTo>
                  <a:lnTo>
                    <a:pt x="62" y="88"/>
                  </a:lnTo>
                  <a:lnTo>
                    <a:pt x="0" y="0"/>
                  </a:lnTo>
                  <a:lnTo>
                    <a:pt x="91" y="88"/>
                  </a:lnTo>
                  <a:lnTo>
                    <a:pt x="135" y="124"/>
                  </a:lnTo>
                  <a:lnTo>
                    <a:pt x="175" y="158"/>
                  </a:lnTo>
                  <a:lnTo>
                    <a:pt x="219" y="186"/>
                  </a:lnTo>
                  <a:lnTo>
                    <a:pt x="263" y="209"/>
                  </a:lnTo>
                  <a:lnTo>
                    <a:pt x="307" y="231"/>
                  </a:lnTo>
                  <a:lnTo>
                    <a:pt x="355" y="253"/>
                  </a:lnTo>
                  <a:lnTo>
                    <a:pt x="395" y="267"/>
                  </a:lnTo>
                  <a:lnTo>
                    <a:pt x="439" y="282"/>
                  </a:lnTo>
                  <a:lnTo>
                    <a:pt x="487" y="293"/>
                  </a:lnTo>
                  <a:lnTo>
                    <a:pt x="534" y="301"/>
                  </a:lnTo>
                  <a:lnTo>
                    <a:pt x="571" y="309"/>
                  </a:lnTo>
                  <a:lnTo>
                    <a:pt x="622" y="312"/>
                  </a:lnTo>
                  <a:lnTo>
                    <a:pt x="673" y="318"/>
                  </a:lnTo>
                  <a:lnTo>
                    <a:pt x="718" y="318"/>
                  </a:lnTo>
                  <a:lnTo>
                    <a:pt x="766" y="318"/>
                  </a:lnTo>
                  <a:lnTo>
                    <a:pt x="828" y="318"/>
                  </a:lnTo>
                  <a:lnTo>
                    <a:pt x="890" y="311"/>
                  </a:lnTo>
                  <a:lnTo>
                    <a:pt x="949" y="304"/>
                  </a:lnTo>
                  <a:lnTo>
                    <a:pt x="1000" y="296"/>
                  </a:lnTo>
                  <a:lnTo>
                    <a:pt x="1058" y="285"/>
                  </a:lnTo>
                  <a:lnTo>
                    <a:pt x="1106" y="274"/>
                  </a:lnTo>
                  <a:lnTo>
                    <a:pt x="1156" y="260"/>
                  </a:lnTo>
                  <a:lnTo>
                    <a:pt x="1212" y="245"/>
                  </a:lnTo>
                  <a:lnTo>
                    <a:pt x="1259" y="231"/>
                  </a:lnTo>
                  <a:lnTo>
                    <a:pt x="1318" y="209"/>
                  </a:lnTo>
                  <a:lnTo>
                    <a:pt x="1362" y="190"/>
                  </a:lnTo>
                  <a:lnTo>
                    <a:pt x="1427" y="153"/>
                  </a:lnTo>
                </a:path>
              </a:pathLst>
            </a:custGeom>
            <a:gradFill flip="none" rotWithShape="1">
              <a:gsLst>
                <a:gs pos="0">
                  <a:srgbClr val="00DFF6"/>
                </a:gs>
                <a:gs pos="90000">
                  <a:srgbClr val="002774"/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extrusionH="304800">
              <a:bevelT w="101600" prst="convex"/>
              <a:bevelB w="0" h="63500"/>
              <a:contourClr>
                <a:srgbClr val="AFEAFF"/>
              </a:contourClr>
            </a:sp3d>
          </p:spPr>
          <p:txBody>
            <a:bodyPr lIns="91408" tIns="45704" rIns="91408" bIns="45704" anchor="ctr"/>
            <a:lstStyle/>
            <a:p>
              <a:pPr marL="0" marR="0" lvl="0" indent="0" algn="ctr" defTabSz="914400" rtl="0" eaLnBrk="0" fontAlgn="ctr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Tx/>
                <a:buNone/>
                <a:defRPr/>
              </a:pPr>
              <a:endParaRPr kumimoji="0" lang="zh-CN" alt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Freeform 8"/>
            <p:cNvSpPr/>
            <p:nvPr/>
          </p:nvSpPr>
          <p:spPr bwMode="gray">
            <a:xfrm rot="14400000">
              <a:off x="4969050" y="2848550"/>
              <a:ext cx="2511044" cy="836773"/>
            </a:xfrm>
            <a:custGeom>
              <a:avLst/>
              <a:gdLst>
                <a:gd name="T0" fmla="*/ 382 w 1717"/>
                <a:gd name="T1" fmla="*/ 102 h 484"/>
                <a:gd name="T2" fmla="*/ 417 w 1717"/>
                <a:gd name="T3" fmla="*/ 408 h 484"/>
                <a:gd name="T4" fmla="*/ 399 w 1717"/>
                <a:gd name="T5" fmla="*/ 382 h 484"/>
                <a:gd name="T6" fmla="*/ 373 w 1717"/>
                <a:gd name="T7" fmla="*/ 416 h 484"/>
                <a:gd name="T8" fmla="*/ 346 w 1717"/>
                <a:gd name="T9" fmla="*/ 446 h 484"/>
                <a:gd name="T10" fmla="*/ 314 w 1717"/>
                <a:gd name="T11" fmla="*/ 471 h 484"/>
                <a:gd name="T12" fmla="*/ 289 w 1717"/>
                <a:gd name="T13" fmla="*/ 485 h 484"/>
                <a:gd name="T14" fmla="*/ 262 w 1717"/>
                <a:gd name="T15" fmla="*/ 492 h 484"/>
                <a:gd name="T16" fmla="*/ 236 w 1717"/>
                <a:gd name="T17" fmla="*/ 492 h 484"/>
                <a:gd name="T18" fmla="*/ 208 w 1717"/>
                <a:gd name="T19" fmla="*/ 481 h 484"/>
                <a:gd name="T20" fmla="*/ 172 w 1717"/>
                <a:gd name="T21" fmla="*/ 452 h 484"/>
                <a:gd name="T22" fmla="*/ 143 w 1717"/>
                <a:gd name="T23" fmla="*/ 420 h 484"/>
                <a:gd name="T24" fmla="*/ 117 w 1717"/>
                <a:gd name="T25" fmla="*/ 386 h 484"/>
                <a:gd name="T26" fmla="*/ 93 w 1717"/>
                <a:gd name="T27" fmla="*/ 339 h 484"/>
                <a:gd name="T28" fmla="*/ 66 w 1717"/>
                <a:gd name="T29" fmla="*/ 269 h 484"/>
                <a:gd name="T30" fmla="*/ 43 w 1717"/>
                <a:gd name="T31" fmla="*/ 186 h 484"/>
                <a:gd name="T32" fmla="*/ 28 w 1717"/>
                <a:gd name="T33" fmla="*/ 132 h 484"/>
                <a:gd name="T34" fmla="*/ 0 w 1717"/>
                <a:gd name="T35" fmla="*/ 0 h 484"/>
                <a:gd name="T36" fmla="*/ 36 w 1717"/>
                <a:gd name="T37" fmla="*/ 124 h 484"/>
                <a:gd name="T38" fmla="*/ 60 w 1717"/>
                <a:gd name="T39" fmla="*/ 186 h 484"/>
                <a:gd name="T40" fmla="*/ 82 w 1717"/>
                <a:gd name="T41" fmla="*/ 231 h 484"/>
                <a:gd name="T42" fmla="*/ 107 w 1717"/>
                <a:gd name="T43" fmla="*/ 280 h 484"/>
                <a:gd name="T44" fmla="*/ 132 w 1717"/>
                <a:gd name="T45" fmla="*/ 306 h 484"/>
                <a:gd name="T46" fmla="*/ 156 w 1717"/>
                <a:gd name="T47" fmla="*/ 322 h 484"/>
                <a:gd name="T48" fmla="*/ 183 w 1717"/>
                <a:gd name="T49" fmla="*/ 331 h 484"/>
                <a:gd name="T50" fmla="*/ 208 w 1717"/>
                <a:gd name="T51" fmla="*/ 331 h 484"/>
                <a:gd name="T52" fmla="*/ 241 w 1717"/>
                <a:gd name="T53" fmla="*/ 324 h 484"/>
                <a:gd name="T54" fmla="*/ 270 w 1717"/>
                <a:gd name="T55" fmla="*/ 309 h 484"/>
                <a:gd name="T56" fmla="*/ 299 w 1717"/>
                <a:gd name="T57" fmla="*/ 287 h 484"/>
                <a:gd name="T58" fmla="*/ 329 w 1717"/>
                <a:gd name="T59" fmla="*/ 258 h 484"/>
                <a:gd name="T60" fmla="*/ 358 w 1717"/>
                <a:gd name="T61" fmla="*/ 209 h 484"/>
                <a:gd name="T62" fmla="*/ 387 w 1717"/>
                <a:gd name="T63" fmla="*/ 153 h 48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717"/>
                <a:gd name="T97" fmla="*/ 0 h 484"/>
                <a:gd name="T98" fmla="*/ 1717 w 1717"/>
                <a:gd name="T99" fmla="*/ 484 h 48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717" h="484">
                  <a:moveTo>
                    <a:pt x="1427" y="153"/>
                  </a:moveTo>
                  <a:lnTo>
                    <a:pt x="1405" y="102"/>
                  </a:lnTo>
                  <a:lnTo>
                    <a:pt x="1716" y="132"/>
                  </a:lnTo>
                  <a:lnTo>
                    <a:pt x="1540" y="395"/>
                  </a:lnTo>
                  <a:lnTo>
                    <a:pt x="1519" y="344"/>
                  </a:lnTo>
                  <a:lnTo>
                    <a:pt x="1472" y="369"/>
                  </a:lnTo>
                  <a:lnTo>
                    <a:pt x="1413" y="391"/>
                  </a:lnTo>
                  <a:lnTo>
                    <a:pt x="1373" y="403"/>
                  </a:lnTo>
                  <a:lnTo>
                    <a:pt x="1328" y="418"/>
                  </a:lnTo>
                  <a:lnTo>
                    <a:pt x="1274" y="433"/>
                  </a:lnTo>
                  <a:lnTo>
                    <a:pt x="1219" y="447"/>
                  </a:lnTo>
                  <a:lnTo>
                    <a:pt x="1160" y="458"/>
                  </a:lnTo>
                  <a:lnTo>
                    <a:pt x="1117" y="464"/>
                  </a:lnTo>
                  <a:lnTo>
                    <a:pt x="1062" y="472"/>
                  </a:lnTo>
                  <a:lnTo>
                    <a:pt x="1007" y="479"/>
                  </a:lnTo>
                  <a:lnTo>
                    <a:pt x="968" y="479"/>
                  </a:lnTo>
                  <a:lnTo>
                    <a:pt x="916" y="483"/>
                  </a:lnTo>
                  <a:lnTo>
                    <a:pt x="872" y="479"/>
                  </a:lnTo>
                  <a:lnTo>
                    <a:pt x="817" y="475"/>
                  </a:lnTo>
                  <a:lnTo>
                    <a:pt x="766" y="468"/>
                  </a:lnTo>
                  <a:lnTo>
                    <a:pt x="701" y="453"/>
                  </a:lnTo>
                  <a:lnTo>
                    <a:pt x="634" y="439"/>
                  </a:lnTo>
                  <a:lnTo>
                    <a:pt x="576" y="424"/>
                  </a:lnTo>
                  <a:lnTo>
                    <a:pt x="524" y="407"/>
                  </a:lnTo>
                  <a:lnTo>
                    <a:pt x="476" y="391"/>
                  </a:lnTo>
                  <a:lnTo>
                    <a:pt x="435" y="373"/>
                  </a:lnTo>
                  <a:lnTo>
                    <a:pt x="384" y="349"/>
                  </a:lnTo>
                  <a:lnTo>
                    <a:pt x="344" y="326"/>
                  </a:lnTo>
                  <a:lnTo>
                    <a:pt x="293" y="293"/>
                  </a:lnTo>
                  <a:lnTo>
                    <a:pt x="242" y="256"/>
                  </a:lnTo>
                  <a:lnTo>
                    <a:pt x="205" y="226"/>
                  </a:lnTo>
                  <a:lnTo>
                    <a:pt x="157" y="186"/>
                  </a:lnTo>
                  <a:lnTo>
                    <a:pt x="124" y="158"/>
                  </a:lnTo>
                  <a:lnTo>
                    <a:pt x="102" y="132"/>
                  </a:lnTo>
                  <a:lnTo>
                    <a:pt x="62" y="88"/>
                  </a:lnTo>
                  <a:lnTo>
                    <a:pt x="0" y="0"/>
                  </a:lnTo>
                  <a:lnTo>
                    <a:pt x="91" y="88"/>
                  </a:lnTo>
                  <a:lnTo>
                    <a:pt x="135" y="124"/>
                  </a:lnTo>
                  <a:lnTo>
                    <a:pt x="175" y="158"/>
                  </a:lnTo>
                  <a:lnTo>
                    <a:pt x="219" y="186"/>
                  </a:lnTo>
                  <a:lnTo>
                    <a:pt x="263" y="209"/>
                  </a:lnTo>
                  <a:lnTo>
                    <a:pt x="307" y="231"/>
                  </a:lnTo>
                  <a:lnTo>
                    <a:pt x="355" y="253"/>
                  </a:lnTo>
                  <a:lnTo>
                    <a:pt x="395" y="267"/>
                  </a:lnTo>
                  <a:lnTo>
                    <a:pt x="439" y="282"/>
                  </a:lnTo>
                  <a:lnTo>
                    <a:pt x="487" y="293"/>
                  </a:lnTo>
                  <a:lnTo>
                    <a:pt x="534" y="301"/>
                  </a:lnTo>
                  <a:lnTo>
                    <a:pt x="571" y="309"/>
                  </a:lnTo>
                  <a:lnTo>
                    <a:pt x="622" y="312"/>
                  </a:lnTo>
                  <a:lnTo>
                    <a:pt x="673" y="318"/>
                  </a:lnTo>
                  <a:lnTo>
                    <a:pt x="718" y="318"/>
                  </a:lnTo>
                  <a:lnTo>
                    <a:pt x="766" y="318"/>
                  </a:lnTo>
                  <a:lnTo>
                    <a:pt x="828" y="318"/>
                  </a:lnTo>
                  <a:lnTo>
                    <a:pt x="890" y="311"/>
                  </a:lnTo>
                  <a:lnTo>
                    <a:pt x="949" y="304"/>
                  </a:lnTo>
                  <a:lnTo>
                    <a:pt x="1000" y="296"/>
                  </a:lnTo>
                  <a:lnTo>
                    <a:pt x="1058" y="285"/>
                  </a:lnTo>
                  <a:lnTo>
                    <a:pt x="1106" y="274"/>
                  </a:lnTo>
                  <a:lnTo>
                    <a:pt x="1156" y="260"/>
                  </a:lnTo>
                  <a:lnTo>
                    <a:pt x="1212" y="245"/>
                  </a:lnTo>
                  <a:lnTo>
                    <a:pt x="1259" y="231"/>
                  </a:lnTo>
                  <a:lnTo>
                    <a:pt x="1318" y="209"/>
                  </a:lnTo>
                  <a:lnTo>
                    <a:pt x="1362" y="190"/>
                  </a:lnTo>
                  <a:lnTo>
                    <a:pt x="1427" y="153"/>
                  </a:lnTo>
                </a:path>
              </a:pathLst>
            </a:custGeom>
            <a:gradFill flip="none" rotWithShape="1">
              <a:gsLst>
                <a:gs pos="0">
                  <a:srgbClr val="FFCF01"/>
                </a:gs>
                <a:gs pos="90000">
                  <a:srgbClr val="E22000"/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extrusionH="304800">
              <a:bevelT w="101600" prst="convex"/>
              <a:bevelB w="0" h="63500"/>
              <a:contourClr>
                <a:srgbClr val="FFE593"/>
              </a:contourClr>
            </a:sp3d>
          </p:spPr>
          <p:txBody>
            <a:bodyPr lIns="91408" tIns="45704" rIns="91408" bIns="45704" anchor="ctr"/>
            <a:lstStyle/>
            <a:p>
              <a:pPr marL="0" marR="0" lvl="0" indent="0" algn="ctr" defTabSz="914400" rtl="0" eaLnBrk="0" fontAlgn="ctr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Tx/>
                <a:buNone/>
                <a:defRPr/>
              </a:pPr>
              <a:endParaRPr kumimoji="0" lang="zh-CN" alt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Freeform 9"/>
            <p:cNvSpPr/>
            <p:nvPr/>
          </p:nvSpPr>
          <p:spPr bwMode="gray">
            <a:xfrm rot="18000000">
              <a:off x="5327973" y="4085424"/>
              <a:ext cx="2512660" cy="838497"/>
            </a:xfrm>
            <a:custGeom>
              <a:avLst/>
              <a:gdLst>
                <a:gd name="T0" fmla="*/ 385 w 1717"/>
                <a:gd name="T1" fmla="*/ 102 h 484"/>
                <a:gd name="T2" fmla="*/ 421 w 1717"/>
                <a:gd name="T3" fmla="*/ 421 h 484"/>
                <a:gd name="T4" fmla="*/ 402 w 1717"/>
                <a:gd name="T5" fmla="*/ 395 h 484"/>
                <a:gd name="T6" fmla="*/ 376 w 1717"/>
                <a:gd name="T7" fmla="*/ 429 h 484"/>
                <a:gd name="T8" fmla="*/ 349 w 1717"/>
                <a:gd name="T9" fmla="*/ 459 h 484"/>
                <a:gd name="T10" fmla="*/ 316 w 1717"/>
                <a:gd name="T11" fmla="*/ 484 h 484"/>
                <a:gd name="T12" fmla="*/ 291 w 1717"/>
                <a:gd name="T13" fmla="*/ 498 h 484"/>
                <a:gd name="T14" fmla="*/ 264 w 1717"/>
                <a:gd name="T15" fmla="*/ 505 h 484"/>
                <a:gd name="T16" fmla="*/ 238 w 1717"/>
                <a:gd name="T17" fmla="*/ 505 h 484"/>
                <a:gd name="T18" fmla="*/ 208 w 1717"/>
                <a:gd name="T19" fmla="*/ 494 h 484"/>
                <a:gd name="T20" fmla="*/ 174 w 1717"/>
                <a:gd name="T21" fmla="*/ 465 h 484"/>
                <a:gd name="T22" fmla="*/ 144 w 1717"/>
                <a:gd name="T23" fmla="*/ 433 h 484"/>
                <a:gd name="T24" fmla="*/ 118 w 1717"/>
                <a:gd name="T25" fmla="*/ 399 h 484"/>
                <a:gd name="T26" fmla="*/ 93 w 1717"/>
                <a:gd name="T27" fmla="*/ 339 h 484"/>
                <a:gd name="T28" fmla="*/ 66 w 1717"/>
                <a:gd name="T29" fmla="*/ 269 h 484"/>
                <a:gd name="T30" fmla="*/ 43 w 1717"/>
                <a:gd name="T31" fmla="*/ 199 h 484"/>
                <a:gd name="T32" fmla="*/ 28 w 1717"/>
                <a:gd name="T33" fmla="*/ 145 h 484"/>
                <a:gd name="T34" fmla="*/ 0 w 1717"/>
                <a:gd name="T35" fmla="*/ 0 h 484"/>
                <a:gd name="T36" fmla="*/ 37 w 1717"/>
                <a:gd name="T37" fmla="*/ 137 h 484"/>
                <a:gd name="T38" fmla="*/ 60 w 1717"/>
                <a:gd name="T39" fmla="*/ 199 h 484"/>
                <a:gd name="T40" fmla="*/ 83 w 1717"/>
                <a:gd name="T41" fmla="*/ 244 h 484"/>
                <a:gd name="T42" fmla="*/ 108 w 1717"/>
                <a:gd name="T43" fmla="*/ 280 h 484"/>
                <a:gd name="T44" fmla="*/ 134 w 1717"/>
                <a:gd name="T45" fmla="*/ 306 h 484"/>
                <a:gd name="T46" fmla="*/ 157 w 1717"/>
                <a:gd name="T47" fmla="*/ 322 h 484"/>
                <a:gd name="T48" fmla="*/ 184 w 1717"/>
                <a:gd name="T49" fmla="*/ 331 h 484"/>
                <a:gd name="T50" fmla="*/ 208 w 1717"/>
                <a:gd name="T51" fmla="*/ 331 h 484"/>
                <a:gd name="T52" fmla="*/ 244 w 1717"/>
                <a:gd name="T53" fmla="*/ 324 h 484"/>
                <a:gd name="T54" fmla="*/ 272 w 1717"/>
                <a:gd name="T55" fmla="*/ 309 h 484"/>
                <a:gd name="T56" fmla="*/ 302 w 1717"/>
                <a:gd name="T57" fmla="*/ 287 h 484"/>
                <a:gd name="T58" fmla="*/ 332 w 1717"/>
                <a:gd name="T59" fmla="*/ 258 h 484"/>
                <a:gd name="T60" fmla="*/ 360 w 1717"/>
                <a:gd name="T61" fmla="*/ 222 h 484"/>
                <a:gd name="T62" fmla="*/ 391 w 1717"/>
                <a:gd name="T63" fmla="*/ 166 h 48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717"/>
                <a:gd name="T97" fmla="*/ 0 h 484"/>
                <a:gd name="T98" fmla="*/ 1717 w 1717"/>
                <a:gd name="T99" fmla="*/ 484 h 48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717" h="484">
                  <a:moveTo>
                    <a:pt x="1427" y="153"/>
                  </a:moveTo>
                  <a:lnTo>
                    <a:pt x="1405" y="102"/>
                  </a:lnTo>
                  <a:lnTo>
                    <a:pt x="1716" y="132"/>
                  </a:lnTo>
                  <a:lnTo>
                    <a:pt x="1540" y="395"/>
                  </a:lnTo>
                  <a:lnTo>
                    <a:pt x="1519" y="344"/>
                  </a:lnTo>
                  <a:lnTo>
                    <a:pt x="1472" y="369"/>
                  </a:lnTo>
                  <a:lnTo>
                    <a:pt x="1413" y="391"/>
                  </a:lnTo>
                  <a:lnTo>
                    <a:pt x="1373" y="403"/>
                  </a:lnTo>
                  <a:lnTo>
                    <a:pt x="1328" y="418"/>
                  </a:lnTo>
                  <a:lnTo>
                    <a:pt x="1274" y="433"/>
                  </a:lnTo>
                  <a:lnTo>
                    <a:pt x="1219" y="447"/>
                  </a:lnTo>
                  <a:lnTo>
                    <a:pt x="1160" y="458"/>
                  </a:lnTo>
                  <a:lnTo>
                    <a:pt x="1117" y="464"/>
                  </a:lnTo>
                  <a:lnTo>
                    <a:pt x="1062" y="472"/>
                  </a:lnTo>
                  <a:lnTo>
                    <a:pt x="1007" y="479"/>
                  </a:lnTo>
                  <a:lnTo>
                    <a:pt x="968" y="479"/>
                  </a:lnTo>
                  <a:lnTo>
                    <a:pt x="916" y="483"/>
                  </a:lnTo>
                  <a:lnTo>
                    <a:pt x="872" y="479"/>
                  </a:lnTo>
                  <a:lnTo>
                    <a:pt x="817" y="475"/>
                  </a:lnTo>
                  <a:lnTo>
                    <a:pt x="766" y="468"/>
                  </a:lnTo>
                  <a:lnTo>
                    <a:pt x="701" y="453"/>
                  </a:lnTo>
                  <a:lnTo>
                    <a:pt x="634" y="439"/>
                  </a:lnTo>
                  <a:lnTo>
                    <a:pt x="576" y="424"/>
                  </a:lnTo>
                  <a:lnTo>
                    <a:pt x="524" y="407"/>
                  </a:lnTo>
                  <a:lnTo>
                    <a:pt x="476" y="391"/>
                  </a:lnTo>
                  <a:lnTo>
                    <a:pt x="435" y="373"/>
                  </a:lnTo>
                  <a:lnTo>
                    <a:pt x="384" y="349"/>
                  </a:lnTo>
                  <a:lnTo>
                    <a:pt x="344" y="326"/>
                  </a:lnTo>
                  <a:lnTo>
                    <a:pt x="293" y="293"/>
                  </a:lnTo>
                  <a:lnTo>
                    <a:pt x="242" y="256"/>
                  </a:lnTo>
                  <a:lnTo>
                    <a:pt x="205" y="226"/>
                  </a:lnTo>
                  <a:lnTo>
                    <a:pt x="157" y="186"/>
                  </a:lnTo>
                  <a:lnTo>
                    <a:pt x="124" y="158"/>
                  </a:lnTo>
                  <a:lnTo>
                    <a:pt x="102" y="132"/>
                  </a:lnTo>
                  <a:lnTo>
                    <a:pt x="62" y="88"/>
                  </a:lnTo>
                  <a:lnTo>
                    <a:pt x="0" y="0"/>
                  </a:lnTo>
                  <a:lnTo>
                    <a:pt x="91" y="88"/>
                  </a:lnTo>
                  <a:lnTo>
                    <a:pt x="135" y="124"/>
                  </a:lnTo>
                  <a:lnTo>
                    <a:pt x="175" y="158"/>
                  </a:lnTo>
                  <a:lnTo>
                    <a:pt x="219" y="186"/>
                  </a:lnTo>
                  <a:lnTo>
                    <a:pt x="263" y="209"/>
                  </a:lnTo>
                  <a:lnTo>
                    <a:pt x="307" y="231"/>
                  </a:lnTo>
                  <a:lnTo>
                    <a:pt x="355" y="253"/>
                  </a:lnTo>
                  <a:lnTo>
                    <a:pt x="395" y="267"/>
                  </a:lnTo>
                  <a:lnTo>
                    <a:pt x="439" y="282"/>
                  </a:lnTo>
                  <a:lnTo>
                    <a:pt x="487" y="293"/>
                  </a:lnTo>
                  <a:lnTo>
                    <a:pt x="534" y="301"/>
                  </a:lnTo>
                  <a:lnTo>
                    <a:pt x="571" y="309"/>
                  </a:lnTo>
                  <a:lnTo>
                    <a:pt x="622" y="312"/>
                  </a:lnTo>
                  <a:lnTo>
                    <a:pt x="673" y="318"/>
                  </a:lnTo>
                  <a:lnTo>
                    <a:pt x="718" y="318"/>
                  </a:lnTo>
                  <a:lnTo>
                    <a:pt x="766" y="318"/>
                  </a:lnTo>
                  <a:lnTo>
                    <a:pt x="828" y="318"/>
                  </a:lnTo>
                  <a:lnTo>
                    <a:pt x="890" y="311"/>
                  </a:lnTo>
                  <a:lnTo>
                    <a:pt x="949" y="304"/>
                  </a:lnTo>
                  <a:lnTo>
                    <a:pt x="1000" y="296"/>
                  </a:lnTo>
                  <a:lnTo>
                    <a:pt x="1058" y="285"/>
                  </a:lnTo>
                  <a:lnTo>
                    <a:pt x="1106" y="274"/>
                  </a:lnTo>
                  <a:lnTo>
                    <a:pt x="1156" y="260"/>
                  </a:lnTo>
                  <a:lnTo>
                    <a:pt x="1212" y="245"/>
                  </a:lnTo>
                  <a:lnTo>
                    <a:pt x="1259" y="231"/>
                  </a:lnTo>
                  <a:lnTo>
                    <a:pt x="1318" y="209"/>
                  </a:lnTo>
                  <a:lnTo>
                    <a:pt x="1362" y="190"/>
                  </a:lnTo>
                  <a:lnTo>
                    <a:pt x="1427" y="153"/>
                  </a:lnTo>
                </a:path>
              </a:pathLst>
            </a:custGeom>
            <a:gradFill flip="none" rotWithShape="1">
              <a:gsLst>
                <a:gs pos="0">
                  <a:srgbClr val="6EFF01"/>
                </a:gs>
                <a:gs pos="90000">
                  <a:srgbClr val="0F5000"/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>
              <a:bevelT prst="convex"/>
              <a:bevelB w="0" h="0"/>
              <a:contourClr>
                <a:sysClr val="window" lastClr="FFFFFF"/>
              </a:contourClr>
            </a:sp3d>
          </p:spPr>
          <p:txBody>
            <a:bodyPr lIns="91408" tIns="45704" rIns="91408" bIns="45704" anchor="ctr"/>
            <a:lstStyle/>
            <a:p>
              <a:pPr marL="0" marR="0" lvl="0" indent="0" algn="ctr" defTabSz="914400" rtl="0" eaLnBrk="0" fontAlgn="ctr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Tx/>
                <a:buNone/>
                <a:defRPr/>
              </a:pPr>
              <a:endParaRPr kumimoji="0" lang="zh-CN" alt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99346" name="组合 34"/>
            <p:cNvGrpSpPr>
              <a:grpSpLocks noChangeAspect="1"/>
            </p:cNvGrpSpPr>
            <p:nvPr/>
          </p:nvGrpSpPr>
          <p:grpSpPr>
            <a:xfrm>
              <a:off x="4524376" y="3136056"/>
              <a:ext cx="1912936" cy="1944008"/>
              <a:chOff x="4776614" y="4345239"/>
              <a:chExt cx="1011884" cy="1096242"/>
            </a:xfrm>
          </p:grpSpPr>
          <p:sp>
            <p:nvSpPr>
              <p:cNvPr id="27" name="Oval 2"/>
              <p:cNvSpPr>
                <a:spLocks noChangeAspect="1" noChangeArrowheads="1"/>
              </p:cNvSpPr>
              <p:nvPr/>
            </p:nvSpPr>
            <p:spPr bwMode="auto">
              <a:xfrm>
                <a:off x="4780498" y="4345239"/>
                <a:ext cx="1008000" cy="1096242"/>
              </a:xfrm>
              <a:prstGeom prst="ellipse">
                <a:avLst/>
              </a:prstGeom>
              <a:gradFill flip="none" rotWithShape="1">
                <a:gsLst>
                  <a:gs pos="0">
                    <a:srgbClr val="00DFF6"/>
                  </a:gs>
                  <a:gs pos="90000">
                    <a:srgbClr val="002774"/>
                  </a:gs>
                </a:gsLst>
                <a:lin ang="27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225425" dist="38100" dir="5220000" algn="ctr">
                  <a:srgbClr val="000000">
                    <a:alpha val="33000"/>
                  </a:srgbClr>
                </a:outerShdw>
              </a:effectLst>
              <a:scene3d>
                <a:camera prst="orthographicFront"/>
                <a:lightRig rig="flat" dir="t"/>
              </a:scene3d>
              <a:sp3d contourW="19050">
                <a:bevelT prst="convex"/>
                <a:bevelB w="0" h="0"/>
                <a:contourClr>
                  <a:srgbClr val="AFEAFF"/>
                </a:contourClr>
              </a:sp3d>
            </p:spPr>
            <p:txBody>
              <a:bodyPr anchor="ctr"/>
              <a:lstStyle/>
              <a:p>
                <a:pPr marL="0" marR="0" lvl="0" indent="0" algn="ctr" defTabSz="914400" rtl="0" eaLnBrk="0" fontAlgn="ctr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Pct val="70000"/>
                  <a:buFontTx/>
                  <a:buNone/>
                  <a:defRPr/>
                </a:pPr>
                <a:endParaRPr kumimoji="0" lang="fr-FR" altLang="zh-CN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8" name="椭圆 27"/>
              <p:cNvSpPr/>
              <p:nvPr/>
            </p:nvSpPr>
            <p:spPr>
              <a:xfrm rot="19388639">
                <a:off x="4776614" y="4464093"/>
                <a:ext cx="683608" cy="466143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45000">
                    <a:sysClr val="window" lastClr="FFFFFF">
                      <a:alpha val="0"/>
                    </a:sys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9" name="椭圆 28"/>
              <p:cNvSpPr>
                <a:spLocks noChangeAspect="1"/>
              </p:cNvSpPr>
              <p:nvPr/>
            </p:nvSpPr>
            <p:spPr>
              <a:xfrm>
                <a:off x="4888498" y="4512798"/>
                <a:ext cx="792000" cy="792000"/>
              </a:xfrm>
              <a:prstGeom prst="ellipse">
                <a:avLst/>
              </a:prstGeom>
              <a:gradFill flip="none" rotWithShape="1">
                <a:gsLst>
                  <a:gs pos="10000">
                    <a:srgbClr val="2DD7FF">
                      <a:alpha val="50000"/>
                    </a:srgbClr>
                  </a:gs>
                  <a:gs pos="70000">
                    <a:sysClr val="window" lastClr="FFFFFF">
                      <a:alpha val="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99347" name="TextBox 79"/>
            <p:cNvSpPr txBox="1"/>
            <p:nvPr/>
          </p:nvSpPr>
          <p:spPr>
            <a:xfrm>
              <a:off x="4443412" y="3757318"/>
              <a:ext cx="2035175" cy="583426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08" tIns="45704" rIns="91408" bIns="45704">
              <a:spAutoFit/>
            </a:bodyPr>
            <a:p>
              <a:pPr algn="ctr" eaLnBrk="1" hangingPunct="1">
                <a:lnSpc>
                  <a:spcPct val="150000"/>
                </a:lnSpc>
              </a:pPr>
              <a:r>
                <a:rPr lang="zh-CN" altLang="en-US" sz="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校企联合办班</a:t>
              </a:r>
              <a:endParaRPr lang="zh-CN" altLang="en-US" sz="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9348" name="TextBox 79"/>
            <p:cNvSpPr txBox="1"/>
            <p:nvPr/>
          </p:nvSpPr>
          <p:spPr>
            <a:xfrm>
              <a:off x="5059363" y="5724525"/>
              <a:ext cx="2974974" cy="1091284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08" tIns="45704" rIns="91408" bIns="45704">
              <a:spAutoFit/>
            </a:bodyPr>
            <a:p>
              <a:pPr algn="ctr" eaLnBrk="1" hangingPunct="1">
                <a:lnSpc>
                  <a:spcPct val="150000"/>
                </a:lnSpc>
              </a:pPr>
              <a:r>
                <a:rPr lang="zh-CN" altLang="en-US" sz="15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第一届省建工定向班</a:t>
              </a:r>
              <a:endPara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eaLnBrk="1" hangingPunct="1">
                <a:lnSpc>
                  <a:spcPct val="150000"/>
                </a:lnSpc>
              </a:pPr>
              <a:r>
                <a:rPr lang="zh-CN" altLang="en-US" sz="15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（全省第一个，</a:t>
              </a:r>
              <a:r>
                <a:rPr lang="en-US" altLang="zh-CN" sz="15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30</a:t>
              </a:r>
              <a:r>
                <a:rPr lang="zh-CN" altLang="en-US" sz="15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人）</a:t>
              </a:r>
              <a:endPara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9331" name="Rectangle 43"/>
          <p:cNvSpPr/>
          <p:nvPr/>
        </p:nvSpPr>
        <p:spPr>
          <a:xfrm>
            <a:off x="792163" y="755650"/>
            <a:ext cx="5307012" cy="852488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 anchor="ctr"/>
          <a:p>
            <a:pPr eaLnBrk="1" hangingPunct="1"/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 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校地合作工程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9332" name="矩形 10"/>
          <p:cNvSpPr/>
          <p:nvPr/>
        </p:nvSpPr>
        <p:spPr>
          <a:xfrm>
            <a:off x="128588" y="2124075"/>
            <a:ext cx="4078287" cy="523875"/>
          </a:xfrm>
          <a:prstGeom prst="rect">
            <a:avLst/>
          </a:prstGeom>
          <a:noFill/>
          <a:ln w="9525">
            <a:noFill/>
          </a:ln>
        </p:spPr>
        <p:txBody>
          <a:bodyPr wrap="none" lIns="91408" tIns="45704" rIns="91408" bIns="45704">
            <a:spAutoFit/>
          </a:bodyPr>
          <a:p>
            <a:pPr eaLnBrk="1" hangingPunct="1"/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</a:t>
            </a:r>
            <a:r>
              <a:rPr lang="zh-CN" altLang="en-US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合作</a:t>
            </a: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”——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合作办班</a:t>
            </a:r>
            <a:endParaRPr lang="zh-CN" altLang="en-US" sz="20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99333" name="文本占位符 369665"/>
          <p:cNvSpPr txBox="1"/>
          <p:nvPr/>
        </p:nvSpPr>
        <p:spPr>
          <a:xfrm>
            <a:off x="163513" y="1692275"/>
            <a:ext cx="4949825" cy="698500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/>
          <a:p>
            <a:pPr defTabSz="913130" eaLnBrk="1" hangingPunct="1"/>
            <a:r>
              <a:rPr lang="en-US" altLang="zh-CN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3.1 </a:t>
            </a:r>
            <a:r>
              <a:rPr lang="zh-CN" altLang="en-US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人才培养合作</a:t>
            </a:r>
            <a:endParaRPr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3130" eaLnBrk="1" hangingPunct="1"/>
            <a:endParaRPr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354" name="TextBox 79"/>
          <p:cNvSpPr txBox="1"/>
          <p:nvPr/>
        </p:nvSpPr>
        <p:spPr>
          <a:xfrm>
            <a:off x="3949700" y="4214813"/>
            <a:ext cx="2038350" cy="517525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>
            <a:spAutoFit/>
          </a:bodyPr>
          <a:p>
            <a:pPr algn="ctr" eaLnBrk="1" hangingPunct="1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校企联合办班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131" name="TextBox 79"/>
          <p:cNvSpPr txBox="1"/>
          <p:nvPr/>
        </p:nvSpPr>
        <p:spPr>
          <a:xfrm>
            <a:off x="117475" y="5999163"/>
            <a:ext cx="4733925" cy="517525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>
            <a:spAutoFit/>
          </a:bodyPr>
          <a:p>
            <a:pPr algn="ctr" eaLnBrk="1" hangingPunct="1">
              <a:lnSpc>
                <a:spcPct val="150000"/>
              </a:lnSpc>
            </a:pPr>
            <a:r>
              <a:rPr lang="zh-CN" altLang="en-US" dirty="0">
                <a:latin typeface="Arial" panose="020B0604020202020204" pitchFamily="34" charset="0"/>
              </a:rPr>
              <a:t>“广联达</a:t>
            </a:r>
            <a:r>
              <a:rPr lang="en-US" altLang="zh-CN" dirty="0">
                <a:latin typeface="Arial" panose="020B0604020202020204" pitchFamily="34" charset="0"/>
              </a:rPr>
              <a:t>BIM</a:t>
            </a:r>
            <a:r>
              <a:rPr lang="zh-CN" altLang="en-US" dirty="0">
                <a:latin typeface="Arial" panose="020B0604020202020204" pitchFamily="34" charset="0"/>
              </a:rPr>
              <a:t>班”开班仪式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48132" name="TextBox 79"/>
          <p:cNvSpPr txBox="1"/>
          <p:nvPr/>
        </p:nvSpPr>
        <p:spPr>
          <a:xfrm>
            <a:off x="5419725" y="5965825"/>
            <a:ext cx="4178300" cy="517525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>
            <a:spAutoFit/>
          </a:bodyPr>
          <a:p>
            <a:pPr algn="ctr" eaLnBrk="1" hangingPunct="1">
              <a:lnSpc>
                <a:spcPct val="150000"/>
              </a:lnSpc>
            </a:pPr>
            <a:r>
              <a:rPr lang="zh-CN" altLang="en-US" dirty="0">
                <a:latin typeface="Arial" panose="020B0604020202020204" pitchFamily="34" charset="0"/>
              </a:rPr>
              <a:t>“省建工定向班”开班仪式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pic>
        <p:nvPicPr>
          <p:cNvPr id="48133" name="Picture 8" descr="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338" y="2833688"/>
            <a:ext cx="4784725" cy="31067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4" name="Picture 9" descr="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4263" y="2833688"/>
            <a:ext cx="4967287" cy="3105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359" name="矩形 10"/>
          <p:cNvSpPr/>
          <p:nvPr/>
        </p:nvSpPr>
        <p:spPr>
          <a:xfrm>
            <a:off x="49213" y="2268538"/>
            <a:ext cx="4078287" cy="522287"/>
          </a:xfrm>
          <a:prstGeom prst="rect">
            <a:avLst/>
          </a:prstGeom>
          <a:noFill/>
          <a:ln w="9525">
            <a:noFill/>
          </a:ln>
        </p:spPr>
        <p:txBody>
          <a:bodyPr wrap="none" lIns="91408" tIns="45704" rIns="91408" bIns="45704">
            <a:spAutoFit/>
          </a:bodyPr>
          <a:p>
            <a:pPr eaLnBrk="1" hangingPunct="1"/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</a:t>
            </a:r>
            <a:r>
              <a:rPr lang="zh-CN" altLang="en-US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合作</a:t>
            </a: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”——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合作办班</a:t>
            </a:r>
            <a:endParaRPr lang="zh-CN" altLang="en-US" sz="20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00360" name="Rectangle 43"/>
          <p:cNvSpPr/>
          <p:nvPr/>
        </p:nvSpPr>
        <p:spPr>
          <a:xfrm>
            <a:off x="792163" y="755650"/>
            <a:ext cx="5307012" cy="852488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 anchor="ctr"/>
          <a:p>
            <a:pPr eaLnBrk="1" hangingPunct="1"/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 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校地合作工程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0361" name="文本占位符 369665"/>
          <p:cNvSpPr txBox="1"/>
          <p:nvPr/>
        </p:nvSpPr>
        <p:spPr>
          <a:xfrm>
            <a:off x="163513" y="1754188"/>
            <a:ext cx="4949825" cy="698500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/>
          <a:p>
            <a:pPr defTabSz="913130" eaLnBrk="1" hangingPunct="1"/>
            <a:r>
              <a:rPr lang="en-US" altLang="zh-CN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3.1 </a:t>
            </a:r>
            <a:r>
              <a:rPr lang="zh-CN" altLang="en-US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人才培养合作</a:t>
            </a:r>
            <a:endParaRPr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3130" eaLnBrk="1" hangingPunct="1"/>
            <a:endParaRPr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/>
      <p:bldP spid="4813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01378" name="组合 68"/>
          <p:cNvGrpSpPr/>
          <p:nvPr/>
        </p:nvGrpSpPr>
        <p:grpSpPr>
          <a:xfrm>
            <a:off x="4198938" y="3571875"/>
            <a:ext cx="1824037" cy="1574800"/>
            <a:chOff x="3912186" y="2206077"/>
            <a:chExt cx="1502821" cy="1539153"/>
          </a:xfrm>
        </p:grpSpPr>
        <p:grpSp>
          <p:nvGrpSpPr>
            <p:cNvPr id="101470" name="组合 31"/>
            <p:cNvGrpSpPr>
              <a:grpSpLocks noChangeAspect="1"/>
            </p:cNvGrpSpPr>
            <p:nvPr/>
          </p:nvGrpSpPr>
          <p:grpSpPr>
            <a:xfrm>
              <a:off x="3912186" y="2206077"/>
              <a:ext cx="1502821" cy="1539153"/>
              <a:chOff x="3783343" y="1838185"/>
              <a:chExt cx="1444904" cy="1444905"/>
            </a:xfrm>
          </p:grpSpPr>
          <p:sp>
            <p:nvSpPr>
              <p:cNvPr id="24" name="Oval 93"/>
              <p:cNvSpPr>
                <a:spLocks noChangeArrowheads="1"/>
              </p:cNvSpPr>
              <p:nvPr/>
            </p:nvSpPr>
            <p:spPr bwMode="auto">
              <a:xfrm>
                <a:off x="3783343" y="1838185"/>
                <a:ext cx="1444904" cy="1444905"/>
              </a:xfrm>
              <a:prstGeom prst="ellipse">
                <a:avLst/>
              </a:prstGeom>
              <a:solidFill>
                <a:srgbClr val="7345A1"/>
              </a:solidFill>
              <a:ln w="9525" algn="ctr">
                <a:solidFill>
                  <a:srgbClr val="381D3F"/>
                </a:solidFill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5" name="Oval 94"/>
              <p:cNvSpPr>
                <a:spLocks noChangeAspect="1" noChangeArrowheads="1"/>
              </p:cNvSpPr>
              <p:nvPr/>
            </p:nvSpPr>
            <p:spPr bwMode="auto">
              <a:xfrm>
                <a:off x="3841321" y="1885901"/>
                <a:ext cx="1245028" cy="1245093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rgbClr val="381D3F"/>
                </a:solidFill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01471" name="Text Box 18"/>
            <p:cNvSpPr txBox="1"/>
            <p:nvPr/>
          </p:nvSpPr>
          <p:spPr>
            <a:xfrm>
              <a:off x="3987469" y="2609038"/>
              <a:ext cx="1194587" cy="70451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 eaLnBrk="1" hangingPunct="1"/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设立专项奖学金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67"/>
          <p:cNvGrpSpPr/>
          <p:nvPr/>
        </p:nvGrpSpPr>
        <p:grpSpPr>
          <a:xfrm>
            <a:off x="2205038" y="2638425"/>
            <a:ext cx="2889250" cy="1090613"/>
            <a:chOff x="1901635" y="1285875"/>
            <a:chExt cx="2657252" cy="1065383"/>
          </a:xfrm>
        </p:grpSpPr>
        <p:grpSp>
          <p:nvGrpSpPr>
            <p:cNvPr id="101457" name="组合 8"/>
            <p:cNvGrpSpPr/>
            <p:nvPr/>
          </p:nvGrpSpPr>
          <p:grpSpPr>
            <a:xfrm>
              <a:off x="1901635" y="1285875"/>
              <a:ext cx="2657252" cy="1065383"/>
              <a:chOff x="1560897" y="1866174"/>
              <a:chExt cx="2864440" cy="1121344"/>
            </a:xfrm>
          </p:grpSpPr>
          <p:grpSp>
            <p:nvGrpSpPr>
              <p:cNvPr id="101460" name="组合 76"/>
              <p:cNvGrpSpPr/>
              <p:nvPr/>
            </p:nvGrpSpPr>
            <p:grpSpPr>
              <a:xfrm>
                <a:off x="1560897" y="1866174"/>
                <a:ext cx="2864440" cy="1121344"/>
                <a:chOff x="1560897" y="1866174"/>
                <a:chExt cx="2864440" cy="1121344"/>
              </a:xfrm>
            </p:grpSpPr>
            <p:sp>
              <p:nvSpPr>
                <p:cNvPr id="34" name="AutoShape 73"/>
                <p:cNvSpPr>
                  <a:spLocks noChangeArrowheads="1"/>
                </p:cNvSpPr>
                <p:nvPr/>
              </p:nvSpPr>
              <p:spPr bwMode="auto">
                <a:xfrm rot="2700000">
                  <a:off x="3478025" y="2040207"/>
                  <a:ext cx="827542" cy="1067083"/>
                </a:xfrm>
                <a:prstGeom prst="rightArrow">
                  <a:avLst>
                    <a:gd name="adj1" fmla="val 70389"/>
                    <a:gd name="adj2" fmla="val 63769"/>
                  </a:avLst>
                </a:prstGeom>
                <a:solidFill>
                  <a:schemeClr val="tx1">
                    <a:alpha val="6000"/>
                  </a:schemeClr>
                </a:solidFill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  <a:miter lim="800000"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zh-CN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5" name="圆角矩形 14"/>
                <p:cNvSpPr>
                  <a:spLocks noChangeArrowheads="1"/>
                </p:cNvSpPr>
                <p:nvPr/>
              </p:nvSpPr>
              <p:spPr bwMode="auto">
                <a:xfrm>
                  <a:off x="1560897" y="1866174"/>
                  <a:ext cx="1979926" cy="755724"/>
                </a:xfrm>
                <a:prstGeom prst="roundRect">
                  <a:avLst>
                    <a:gd name="adj" fmla="val 3278"/>
                  </a:avLst>
                </a:prstGeom>
                <a:solidFill>
                  <a:schemeClr val="tx1">
                    <a:alpha val="6000"/>
                  </a:schemeClr>
                </a:solidFill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  <a:miter lim="800000"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101461" name="组合 28"/>
              <p:cNvGrpSpPr>
                <a:grpSpLocks noChangeAspect="1"/>
              </p:cNvGrpSpPr>
              <p:nvPr/>
            </p:nvGrpSpPr>
            <p:grpSpPr>
              <a:xfrm>
                <a:off x="3186022" y="1866174"/>
                <a:ext cx="756872" cy="756000"/>
                <a:chOff x="2759075" y="2003425"/>
                <a:chExt cx="1376363" cy="1374775"/>
              </a:xfrm>
            </p:grpSpPr>
            <p:sp>
              <p:nvSpPr>
                <p:cNvPr id="32" name="椭圆 11"/>
                <p:cNvSpPr>
                  <a:spLocks noChangeAspect="1"/>
                </p:cNvSpPr>
                <p:nvPr/>
              </p:nvSpPr>
              <p:spPr bwMode="auto">
                <a:xfrm>
                  <a:off x="2759075" y="2003425"/>
                  <a:ext cx="1376363" cy="1374775"/>
                </a:xfrm>
                <a:prstGeom prst="ellipse">
                  <a:avLst/>
                </a:prstGeom>
                <a:solidFill>
                  <a:srgbClr val="FFC000"/>
                </a:solidFill>
                <a:ln w="9525" algn="ctr">
                  <a:solidFill>
                    <a:srgbClr val="FFC000"/>
                  </a:solidFill>
                  <a:rou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txBody>
                <a:bodyPr wrap="none" anchor="ctr"/>
                <a:lstStyle/>
                <a:p>
                  <a:pPr marL="0" marR="0" lvl="0" indent="0" algn="ctr" defTabSz="914400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33" name="椭圆 117"/>
                <p:cNvSpPr>
                  <a:spLocks noChangeAspect="1"/>
                </p:cNvSpPr>
                <p:nvPr/>
              </p:nvSpPr>
              <p:spPr bwMode="auto">
                <a:xfrm>
                  <a:off x="2803462" y="2042931"/>
                  <a:ext cx="1176214" cy="1176083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rgbClr val="FFC000"/>
                  </a:solidFill>
                  <a:rou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txBody>
                <a:bodyPr wrap="none" anchor="ctr"/>
                <a:lstStyle/>
                <a:p>
                  <a:pPr marL="0" marR="0" lvl="0" indent="0" algn="ctr" defTabSz="914400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</p:grpSp>
        <p:sp>
          <p:nvSpPr>
            <p:cNvPr id="101458" name="Text Box 18"/>
            <p:cNvSpPr txBox="1"/>
            <p:nvPr/>
          </p:nvSpPr>
          <p:spPr>
            <a:xfrm>
              <a:off x="1982591" y="1410248"/>
              <a:ext cx="1444503" cy="58169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 eaLnBrk="1" hangingPunct="1">
                <a:spcBef>
                  <a:spcPct val="50000"/>
                </a:spcBef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第一届省建工奖学金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1459" name="Rectangle 26"/>
            <p:cNvSpPr/>
            <p:nvPr/>
          </p:nvSpPr>
          <p:spPr>
            <a:xfrm>
              <a:off x="3504148" y="1476855"/>
              <a:ext cx="454376" cy="3307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algn="ctr" eaLnBrk="1" hangingPunct="1"/>
              <a:r>
                <a:rPr lang="en-US" altLang="zh-CN" sz="1600" b="0" dirty="0">
                  <a:latin typeface="Calibri" panose="020F0502020204030204" pitchFamily="34" charset="0"/>
                  <a:ea typeface="微软雅黑" panose="020B0503020204020204" pitchFamily="34" charset="-122"/>
                </a:rPr>
                <a:t>2</a:t>
              </a:r>
              <a:r>
                <a:rPr lang="zh-CN" altLang="en-US" sz="1600" b="0" dirty="0">
                  <a:latin typeface="Calibri" panose="020F0502020204030204" pitchFamily="34" charset="0"/>
                  <a:ea typeface="微软雅黑" panose="020B0503020204020204" pitchFamily="34" charset="-122"/>
                </a:rPr>
                <a:t>万</a:t>
              </a:r>
              <a:endParaRPr lang="zh-CN" altLang="en-US" sz="1600" b="0" dirty="0"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69"/>
          <p:cNvGrpSpPr/>
          <p:nvPr/>
        </p:nvGrpSpPr>
        <p:grpSpPr>
          <a:xfrm>
            <a:off x="5440363" y="2638425"/>
            <a:ext cx="2740025" cy="1208088"/>
            <a:chOff x="4877108" y="1285875"/>
            <a:chExt cx="2522792" cy="1178215"/>
          </a:xfrm>
        </p:grpSpPr>
        <p:grpSp>
          <p:nvGrpSpPr>
            <p:cNvPr id="101443" name="组合 62"/>
            <p:cNvGrpSpPr/>
            <p:nvPr/>
          </p:nvGrpSpPr>
          <p:grpSpPr>
            <a:xfrm>
              <a:off x="4877108" y="1285875"/>
              <a:ext cx="2522792" cy="1178215"/>
              <a:chOff x="4877108" y="1285875"/>
              <a:chExt cx="2522792" cy="1178215"/>
            </a:xfrm>
          </p:grpSpPr>
          <p:grpSp>
            <p:nvGrpSpPr>
              <p:cNvPr id="101445" name="组合 48"/>
              <p:cNvGrpSpPr/>
              <p:nvPr/>
            </p:nvGrpSpPr>
            <p:grpSpPr>
              <a:xfrm>
                <a:off x="4877108" y="1285875"/>
                <a:ext cx="2522792" cy="1178215"/>
                <a:chOff x="4768369" y="1866173"/>
                <a:chExt cx="2719496" cy="1240102"/>
              </a:xfrm>
            </p:grpSpPr>
            <p:grpSp>
              <p:nvGrpSpPr>
                <p:cNvPr id="101447" name="组合 74"/>
                <p:cNvGrpSpPr/>
                <p:nvPr/>
              </p:nvGrpSpPr>
              <p:grpSpPr>
                <a:xfrm>
                  <a:off x="4768369" y="1866173"/>
                  <a:ext cx="2719496" cy="1240102"/>
                  <a:chOff x="4768369" y="1866173"/>
                  <a:chExt cx="2719496" cy="1240102"/>
                </a:xfrm>
              </p:grpSpPr>
              <p:sp>
                <p:nvSpPr>
                  <p:cNvPr id="45" name="AutoShape 67"/>
                  <p:cNvSpPr>
                    <a:spLocks noChangeArrowheads="1"/>
                  </p:cNvSpPr>
                  <p:nvPr/>
                </p:nvSpPr>
                <p:spPr bwMode="auto">
                  <a:xfrm rot="18900000" flipH="1">
                    <a:off x="4768055" y="2041638"/>
                    <a:ext cx="827821" cy="1063535"/>
                  </a:xfrm>
                  <a:prstGeom prst="rightArrow">
                    <a:avLst>
                      <a:gd name="adj1" fmla="val 70389"/>
                      <a:gd name="adj2" fmla="val 63769"/>
                    </a:avLst>
                  </a:prstGeom>
                  <a:solidFill>
                    <a:schemeClr val="tx1">
                      <a:alpha val="6000"/>
                    </a:schemeClr>
                  </a:solidFill>
                  <a:ln w="6350">
                    <a:solidFill>
                      <a:schemeClr val="tx1">
                        <a:lumMod val="65000"/>
                        <a:lumOff val="35000"/>
                      </a:schemeClr>
                    </a:solidFill>
                    <a:miter lim="800000"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46" name="圆角矩形 54"/>
                  <p:cNvSpPr>
                    <a:spLocks noChangeArrowheads="1"/>
                  </p:cNvSpPr>
                  <p:nvPr/>
                </p:nvSpPr>
                <p:spPr bwMode="auto">
                  <a:xfrm>
                    <a:off x="5508904" y="1866173"/>
                    <a:ext cx="1978961" cy="756120"/>
                  </a:xfrm>
                  <a:prstGeom prst="roundRect">
                    <a:avLst>
                      <a:gd name="adj" fmla="val 3278"/>
                    </a:avLst>
                  </a:prstGeom>
                  <a:solidFill>
                    <a:schemeClr val="tx1">
                      <a:alpha val="6000"/>
                    </a:schemeClr>
                  </a:solidFill>
                  <a:ln w="6350">
                    <a:solidFill>
                      <a:schemeClr val="tx1">
                        <a:lumMod val="65000"/>
                        <a:lumOff val="35000"/>
                      </a:schemeClr>
                    </a:solidFill>
                    <a:miter lim="800000"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grpSp>
              <p:nvGrpSpPr>
                <p:cNvPr id="101448" name="组合 44"/>
                <p:cNvGrpSpPr>
                  <a:grpSpLocks noChangeAspect="1"/>
                </p:cNvGrpSpPr>
                <p:nvPr/>
              </p:nvGrpSpPr>
              <p:grpSpPr>
                <a:xfrm>
                  <a:off x="5107419" y="1866174"/>
                  <a:ext cx="756872" cy="756000"/>
                  <a:chOff x="2759075" y="2003425"/>
                  <a:chExt cx="1376363" cy="1374775"/>
                </a:xfrm>
              </p:grpSpPr>
              <p:sp>
                <p:nvSpPr>
                  <p:cNvPr id="43" name="椭圆 51"/>
                  <p:cNvSpPr>
                    <a:spLocks noChangeAspect="1"/>
                  </p:cNvSpPr>
                  <p:nvPr/>
                </p:nvSpPr>
                <p:spPr bwMode="auto">
                  <a:xfrm>
                    <a:off x="2759075" y="2003425"/>
                    <a:ext cx="1376363" cy="1374775"/>
                  </a:xfrm>
                  <a:prstGeom prst="ellipse">
                    <a:avLst/>
                  </a:prstGeom>
                  <a:solidFill>
                    <a:srgbClr val="FFC000"/>
                  </a:solidFill>
                  <a:ln w="9525" algn="ctr">
                    <a:solidFill>
                      <a:srgbClr val="FFC000"/>
                    </a:solidFill>
                    <a:rou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微软雅黑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44" name="椭圆 117"/>
                  <p:cNvSpPr>
                    <a:spLocks noChangeAspect="1"/>
                  </p:cNvSpPr>
                  <p:nvPr/>
                </p:nvSpPr>
                <p:spPr bwMode="auto">
                  <a:xfrm>
                    <a:off x="2801242" y="2042927"/>
                    <a:ext cx="1179841" cy="1176039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rgbClr val="FFC000"/>
                    </a:solidFill>
                    <a:rou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微软雅黑" panose="020B0503020204020204" pitchFamily="34" charset="-122"/>
                      <a:cs typeface="+mn-cs"/>
                    </a:endParaRPr>
                  </a:p>
                </p:txBody>
              </p:sp>
            </p:grpSp>
          </p:grpSp>
          <p:sp>
            <p:nvSpPr>
              <p:cNvPr id="101446" name="Rectangle 26"/>
              <p:cNvSpPr/>
              <p:nvPr/>
            </p:nvSpPr>
            <p:spPr>
              <a:xfrm>
                <a:off x="5299983" y="1476724"/>
                <a:ext cx="463733" cy="33018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p>
                <a:pPr algn="ctr" eaLnBrk="1" hangingPunct="1"/>
                <a:r>
                  <a:rPr lang="en-US" altLang="zh-CN" sz="1600" b="0" dirty="0">
                    <a:latin typeface="Arial" panose="020B0604020202020204" pitchFamily="34" charset="0"/>
                  </a:rPr>
                  <a:t>2</a:t>
                </a:r>
                <a:r>
                  <a:rPr lang="zh-CN" altLang="en-US" sz="1600" b="0" dirty="0">
                    <a:latin typeface="Arial" panose="020B0604020202020204" pitchFamily="34" charset="0"/>
                  </a:rPr>
                  <a:t>万</a:t>
                </a:r>
                <a:endParaRPr lang="zh-CN" altLang="en-US" sz="1600" b="0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01444" name="Text Box 18"/>
            <p:cNvSpPr txBox="1"/>
            <p:nvPr/>
          </p:nvSpPr>
          <p:spPr>
            <a:xfrm>
              <a:off x="5914555" y="1410045"/>
              <a:ext cx="1444771" cy="58074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 eaLnBrk="1" hangingPunct="1">
                <a:spcBef>
                  <a:spcPct val="50000"/>
                </a:spcBef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第二届省建工奖学金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70"/>
          <p:cNvGrpSpPr/>
          <p:nvPr/>
        </p:nvGrpSpPr>
        <p:grpSpPr>
          <a:xfrm>
            <a:off x="6073775" y="3840163"/>
            <a:ext cx="2901950" cy="1035050"/>
            <a:chOff x="5460733" y="2469628"/>
            <a:chExt cx="2669438" cy="1012052"/>
          </a:xfrm>
        </p:grpSpPr>
        <p:grpSp>
          <p:nvGrpSpPr>
            <p:cNvPr id="101429" name="组合 63"/>
            <p:cNvGrpSpPr/>
            <p:nvPr/>
          </p:nvGrpSpPr>
          <p:grpSpPr>
            <a:xfrm>
              <a:off x="5460733" y="2469628"/>
              <a:ext cx="2637102" cy="1012052"/>
              <a:chOff x="5460733" y="2469628"/>
              <a:chExt cx="2637102" cy="1012052"/>
            </a:xfrm>
          </p:grpSpPr>
          <p:grpSp>
            <p:nvGrpSpPr>
              <p:cNvPr id="101431" name="组合 39"/>
              <p:cNvGrpSpPr/>
              <p:nvPr/>
            </p:nvGrpSpPr>
            <p:grpSpPr>
              <a:xfrm>
                <a:off x="5460733" y="2469628"/>
                <a:ext cx="2637102" cy="1012052"/>
                <a:chOff x="5397500" y="3112105"/>
                <a:chExt cx="2842718" cy="1065211"/>
              </a:xfrm>
            </p:grpSpPr>
            <p:grpSp>
              <p:nvGrpSpPr>
                <p:cNvPr id="101433" name="组合 60"/>
                <p:cNvGrpSpPr/>
                <p:nvPr/>
              </p:nvGrpSpPr>
              <p:grpSpPr>
                <a:xfrm>
                  <a:off x="5397500" y="3112105"/>
                  <a:ext cx="2842718" cy="1065211"/>
                  <a:chOff x="5397500" y="3112105"/>
                  <a:chExt cx="2842718" cy="1065211"/>
                </a:xfrm>
              </p:grpSpPr>
              <p:sp>
                <p:nvSpPr>
                  <p:cNvPr id="56" name="AutoShape 49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5397500" y="3112105"/>
                    <a:ext cx="828011" cy="1065211"/>
                  </a:xfrm>
                  <a:prstGeom prst="rightArrow">
                    <a:avLst>
                      <a:gd name="adj1" fmla="val 70389"/>
                      <a:gd name="adj2" fmla="val 68255"/>
                    </a:avLst>
                  </a:prstGeom>
                  <a:solidFill>
                    <a:schemeClr val="tx1">
                      <a:alpha val="6000"/>
                    </a:schemeClr>
                  </a:solidFill>
                  <a:ln w="6350">
                    <a:solidFill>
                      <a:schemeClr val="tx1">
                        <a:lumMod val="65000"/>
                        <a:lumOff val="35000"/>
                      </a:schemeClr>
                    </a:solidFill>
                    <a:miter lim="800000"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57" name="圆角矩形 47"/>
                  <p:cNvSpPr>
                    <a:spLocks noChangeArrowheads="1"/>
                  </p:cNvSpPr>
                  <p:nvPr/>
                </p:nvSpPr>
                <p:spPr bwMode="auto">
                  <a:xfrm>
                    <a:off x="6260143" y="3267312"/>
                    <a:ext cx="1980301" cy="754797"/>
                  </a:xfrm>
                  <a:prstGeom prst="roundRect">
                    <a:avLst>
                      <a:gd name="adj" fmla="val 3278"/>
                    </a:avLst>
                  </a:prstGeom>
                  <a:solidFill>
                    <a:schemeClr val="tx1">
                      <a:alpha val="6000"/>
                    </a:schemeClr>
                  </a:solidFill>
                  <a:ln w="6350">
                    <a:solidFill>
                      <a:schemeClr val="tx1">
                        <a:lumMod val="65000"/>
                        <a:lumOff val="35000"/>
                      </a:schemeClr>
                    </a:solidFill>
                    <a:miter lim="800000"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grpSp>
              <p:nvGrpSpPr>
                <p:cNvPr id="101434" name="组合 41"/>
                <p:cNvGrpSpPr>
                  <a:grpSpLocks noChangeAspect="1"/>
                </p:cNvGrpSpPr>
                <p:nvPr/>
              </p:nvGrpSpPr>
              <p:grpSpPr>
                <a:xfrm>
                  <a:off x="5871348" y="3266711"/>
                  <a:ext cx="756872" cy="756000"/>
                  <a:chOff x="2759075" y="2003425"/>
                  <a:chExt cx="1376363" cy="1374775"/>
                </a:xfrm>
              </p:grpSpPr>
              <p:sp>
                <p:nvSpPr>
                  <p:cNvPr id="54" name="椭圆 42"/>
                  <p:cNvSpPr>
                    <a:spLocks noChangeAspect="1"/>
                  </p:cNvSpPr>
                  <p:nvPr/>
                </p:nvSpPr>
                <p:spPr bwMode="auto">
                  <a:xfrm>
                    <a:off x="2759075" y="2003425"/>
                    <a:ext cx="1376363" cy="1374775"/>
                  </a:xfrm>
                  <a:prstGeom prst="ellipse">
                    <a:avLst/>
                  </a:prstGeom>
                  <a:solidFill>
                    <a:srgbClr val="FFC000"/>
                  </a:solidFill>
                  <a:ln w="9525" algn="ctr">
                    <a:solidFill>
                      <a:srgbClr val="FFC000"/>
                    </a:solidFill>
                    <a:rou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微软雅黑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55" name="椭圆 117"/>
                  <p:cNvSpPr>
                    <a:spLocks noChangeAspect="1"/>
                  </p:cNvSpPr>
                  <p:nvPr/>
                </p:nvSpPr>
                <p:spPr bwMode="auto">
                  <a:xfrm>
                    <a:off x="2803054" y="2041573"/>
                    <a:ext cx="1176430" cy="117988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rgbClr val="FFC000"/>
                    </a:solidFill>
                    <a:rou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微软雅黑" panose="020B0503020204020204" pitchFamily="34" charset="-122"/>
                      <a:cs typeface="+mn-cs"/>
                    </a:endParaRPr>
                  </a:p>
                </p:txBody>
              </p:sp>
            </p:grpSp>
          </p:grpSp>
          <p:sp>
            <p:nvSpPr>
              <p:cNvPr id="101432" name="Rectangle 26"/>
              <p:cNvSpPr/>
              <p:nvPr/>
            </p:nvSpPr>
            <p:spPr>
              <a:xfrm>
                <a:off x="5992785" y="2796453"/>
                <a:ext cx="463309" cy="33103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p>
                <a:pPr algn="ctr" eaLnBrk="1" hangingPunct="1"/>
                <a:r>
                  <a:rPr lang="en-US" altLang="zh-CN" sz="1600" b="0" dirty="0">
                    <a:latin typeface="Arial" panose="020B0604020202020204" pitchFamily="34" charset="0"/>
                  </a:rPr>
                  <a:t>1</a:t>
                </a:r>
                <a:r>
                  <a:rPr lang="zh-CN" altLang="en-US" sz="1600" b="0" dirty="0">
                    <a:latin typeface="Arial" panose="020B0604020202020204" pitchFamily="34" charset="0"/>
                  </a:rPr>
                  <a:t>万</a:t>
                </a:r>
                <a:endParaRPr lang="zh-CN" altLang="en-US" sz="1600" b="0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01430" name="Text Box 18"/>
            <p:cNvSpPr txBox="1"/>
            <p:nvPr/>
          </p:nvSpPr>
          <p:spPr>
            <a:xfrm>
              <a:off x="6537744" y="2815399"/>
              <a:ext cx="1592427" cy="33708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 eaLnBrk="1" hangingPunct="1">
                <a:spcBef>
                  <a:spcPct val="50000"/>
                </a:spcBef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深圳腾信奖学金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66"/>
          <p:cNvGrpSpPr/>
          <p:nvPr/>
        </p:nvGrpSpPr>
        <p:grpSpPr>
          <a:xfrm>
            <a:off x="1223963" y="3856038"/>
            <a:ext cx="2878137" cy="1036637"/>
            <a:chOff x="1214413" y="2469628"/>
            <a:chExt cx="2648273" cy="1012052"/>
          </a:xfrm>
        </p:grpSpPr>
        <p:grpSp>
          <p:nvGrpSpPr>
            <p:cNvPr id="101416" name="组合 15"/>
            <p:cNvGrpSpPr/>
            <p:nvPr/>
          </p:nvGrpSpPr>
          <p:grpSpPr>
            <a:xfrm>
              <a:off x="1214438" y="2469628"/>
              <a:ext cx="2648248" cy="1012052"/>
              <a:chOff x="820118" y="3112105"/>
              <a:chExt cx="2854732" cy="1065211"/>
            </a:xfrm>
          </p:grpSpPr>
          <p:grpSp>
            <p:nvGrpSpPr>
              <p:cNvPr id="101419" name="组合 57"/>
              <p:cNvGrpSpPr/>
              <p:nvPr/>
            </p:nvGrpSpPr>
            <p:grpSpPr>
              <a:xfrm>
                <a:off x="820118" y="3112105"/>
                <a:ext cx="2854732" cy="1065211"/>
                <a:chOff x="820118" y="3112105"/>
                <a:chExt cx="2854732" cy="1065211"/>
              </a:xfrm>
            </p:grpSpPr>
            <p:sp>
              <p:nvSpPr>
                <p:cNvPr id="66" name="AutoShape 71"/>
                <p:cNvSpPr>
                  <a:spLocks noChangeArrowheads="1"/>
                </p:cNvSpPr>
                <p:nvPr/>
              </p:nvSpPr>
              <p:spPr bwMode="auto">
                <a:xfrm>
                  <a:off x="2846608" y="3112105"/>
                  <a:ext cx="828242" cy="1065211"/>
                </a:xfrm>
                <a:prstGeom prst="rightArrow">
                  <a:avLst>
                    <a:gd name="adj1" fmla="val 70389"/>
                    <a:gd name="adj2" fmla="val 62116"/>
                  </a:avLst>
                </a:prstGeom>
                <a:solidFill>
                  <a:schemeClr val="tx1">
                    <a:alpha val="6000"/>
                  </a:schemeClr>
                </a:solidFill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  <a:miter lim="800000"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zh-CN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7" name="圆角矩形 21"/>
                <p:cNvSpPr>
                  <a:spLocks noChangeArrowheads="1"/>
                </p:cNvSpPr>
                <p:nvPr/>
              </p:nvSpPr>
              <p:spPr bwMode="auto">
                <a:xfrm>
                  <a:off x="820091" y="3267074"/>
                  <a:ext cx="1980853" cy="755273"/>
                </a:xfrm>
                <a:prstGeom prst="roundRect">
                  <a:avLst>
                    <a:gd name="adj" fmla="val 3278"/>
                  </a:avLst>
                </a:prstGeom>
                <a:solidFill>
                  <a:schemeClr val="tx1">
                    <a:alpha val="6000"/>
                  </a:schemeClr>
                </a:solidFill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  <a:miter lim="800000"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101420" name="组合 24"/>
              <p:cNvGrpSpPr>
                <a:grpSpLocks noChangeAspect="1"/>
              </p:cNvGrpSpPr>
              <p:nvPr/>
            </p:nvGrpSpPr>
            <p:grpSpPr>
              <a:xfrm>
                <a:off x="2445242" y="3266711"/>
                <a:ext cx="756872" cy="756000"/>
                <a:chOff x="2759075" y="2003425"/>
                <a:chExt cx="1376363" cy="1374775"/>
              </a:xfrm>
            </p:grpSpPr>
            <p:sp>
              <p:nvSpPr>
                <p:cNvPr id="64" name="椭圆 18"/>
                <p:cNvSpPr>
                  <a:spLocks noChangeAspect="1"/>
                </p:cNvSpPr>
                <p:nvPr/>
              </p:nvSpPr>
              <p:spPr bwMode="auto">
                <a:xfrm>
                  <a:off x="2759075" y="2003425"/>
                  <a:ext cx="1376363" cy="1374775"/>
                </a:xfrm>
                <a:prstGeom prst="ellipse">
                  <a:avLst/>
                </a:prstGeom>
                <a:solidFill>
                  <a:srgbClr val="FFC000"/>
                </a:solidFill>
                <a:ln w="9525" algn="ctr">
                  <a:solidFill>
                    <a:srgbClr val="FFC000"/>
                  </a:solidFill>
                  <a:rou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txBody>
                <a:bodyPr wrap="none" anchor="ctr"/>
                <a:lstStyle/>
                <a:p>
                  <a:pPr marL="0" marR="0" lvl="0" indent="0" algn="ctr" defTabSz="914400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65" name="椭圆 117"/>
                <p:cNvSpPr>
                  <a:spLocks noChangeAspect="1"/>
                </p:cNvSpPr>
                <p:nvPr/>
              </p:nvSpPr>
              <p:spPr bwMode="auto">
                <a:xfrm>
                  <a:off x="2804053" y="2041573"/>
                  <a:ext cx="1176445" cy="1179880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rgbClr val="FFC000"/>
                  </a:solidFill>
                  <a:rou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txBody>
                <a:bodyPr wrap="none" anchor="ctr"/>
                <a:lstStyle/>
                <a:p>
                  <a:pPr marL="0" marR="0" lvl="0" indent="0" algn="ctr" defTabSz="914400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</p:grpSp>
        <p:sp>
          <p:nvSpPr>
            <p:cNvPr id="101417" name="Text Box 18"/>
            <p:cNvSpPr txBox="1"/>
            <p:nvPr/>
          </p:nvSpPr>
          <p:spPr>
            <a:xfrm>
              <a:off x="1214413" y="2815399"/>
              <a:ext cx="1571828" cy="3365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 eaLnBrk="1" hangingPunct="1">
                <a:spcBef>
                  <a:spcPct val="50000"/>
                </a:spcBef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江西中煤奖学金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1418" name="Rectangle 26"/>
            <p:cNvSpPr/>
            <p:nvPr/>
          </p:nvSpPr>
          <p:spPr>
            <a:xfrm>
              <a:off x="2815961" y="2796453"/>
              <a:ext cx="463439" cy="3305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algn="ctr" eaLnBrk="1" hangingPunct="1"/>
              <a:r>
                <a:rPr lang="en-US" altLang="zh-CN" sz="1600" b="0" dirty="0">
                  <a:latin typeface="Arial" panose="020B0604020202020204" pitchFamily="34" charset="0"/>
                </a:rPr>
                <a:t>2</a:t>
              </a:r>
              <a:r>
                <a:rPr lang="zh-CN" altLang="en-US" sz="1600" b="0" dirty="0">
                  <a:latin typeface="Arial" panose="020B0604020202020204" pitchFamily="34" charset="0"/>
                </a:rPr>
                <a:t>万</a:t>
              </a:r>
              <a:endParaRPr lang="zh-CN" altLang="en-US" sz="1600" b="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22" name="组合 65"/>
          <p:cNvGrpSpPr/>
          <p:nvPr/>
        </p:nvGrpSpPr>
        <p:grpSpPr>
          <a:xfrm>
            <a:off x="1863725" y="4881563"/>
            <a:ext cx="2984500" cy="1189037"/>
            <a:chOff x="1846071" y="3479571"/>
            <a:chExt cx="2597941" cy="1163867"/>
          </a:xfrm>
        </p:grpSpPr>
        <p:grpSp>
          <p:nvGrpSpPr>
            <p:cNvPr id="101403" name="组合 22"/>
            <p:cNvGrpSpPr/>
            <p:nvPr/>
          </p:nvGrpSpPr>
          <p:grpSpPr>
            <a:xfrm>
              <a:off x="1901637" y="3479571"/>
              <a:ext cx="2542375" cy="1163867"/>
              <a:chOff x="1560898" y="4175097"/>
              <a:chExt cx="2740606" cy="1225001"/>
            </a:xfrm>
          </p:grpSpPr>
          <p:grpSp>
            <p:nvGrpSpPr>
              <p:cNvPr id="101406" name="组合 78"/>
              <p:cNvGrpSpPr/>
              <p:nvPr/>
            </p:nvGrpSpPr>
            <p:grpSpPr>
              <a:xfrm>
                <a:off x="1560898" y="4175097"/>
                <a:ext cx="2740606" cy="1225001"/>
                <a:chOff x="1560898" y="4175097"/>
                <a:chExt cx="2740606" cy="1225001"/>
              </a:xfrm>
            </p:grpSpPr>
            <p:sp>
              <p:nvSpPr>
                <p:cNvPr id="76" name="AutoShape 75"/>
                <p:cNvSpPr>
                  <a:spLocks noChangeArrowheads="1"/>
                </p:cNvSpPr>
                <p:nvPr/>
              </p:nvSpPr>
              <p:spPr bwMode="auto">
                <a:xfrm rot="-2700000">
                  <a:off x="3348485" y="4299883"/>
                  <a:ext cx="1077805" cy="828234"/>
                </a:xfrm>
                <a:prstGeom prst="rightArrow">
                  <a:avLst>
                    <a:gd name="adj1" fmla="val 70389"/>
                    <a:gd name="adj2" fmla="val 65694"/>
                  </a:avLst>
                </a:prstGeom>
                <a:solidFill>
                  <a:schemeClr val="tx1">
                    <a:alpha val="6000"/>
                  </a:schemeClr>
                </a:solidFill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  <a:miter lim="800000"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zh-CN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7" name="圆角矩形 31"/>
                <p:cNvSpPr>
                  <a:spLocks noChangeArrowheads="1"/>
                </p:cNvSpPr>
                <p:nvPr/>
              </p:nvSpPr>
              <p:spPr bwMode="auto">
                <a:xfrm>
                  <a:off x="1560585" y="4644490"/>
                  <a:ext cx="1981208" cy="755608"/>
                </a:xfrm>
                <a:prstGeom prst="roundRect">
                  <a:avLst>
                    <a:gd name="adj" fmla="val 3278"/>
                  </a:avLst>
                </a:prstGeom>
                <a:solidFill>
                  <a:schemeClr val="tx1">
                    <a:alpha val="6000"/>
                  </a:schemeClr>
                </a:solidFill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  <a:miter lim="800000"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101407" name="组合 35"/>
              <p:cNvGrpSpPr>
                <a:grpSpLocks noChangeAspect="1"/>
              </p:cNvGrpSpPr>
              <p:nvPr/>
            </p:nvGrpSpPr>
            <p:grpSpPr>
              <a:xfrm>
                <a:off x="3186022" y="4644098"/>
                <a:ext cx="756872" cy="756000"/>
                <a:chOff x="2759075" y="2003425"/>
                <a:chExt cx="1376363" cy="1374775"/>
              </a:xfrm>
            </p:grpSpPr>
            <p:sp>
              <p:nvSpPr>
                <p:cNvPr id="74" name="椭圆 26"/>
                <p:cNvSpPr>
                  <a:spLocks noChangeAspect="1"/>
                </p:cNvSpPr>
                <p:nvPr/>
              </p:nvSpPr>
              <p:spPr bwMode="auto">
                <a:xfrm>
                  <a:off x="2759075" y="2003425"/>
                  <a:ext cx="1376363" cy="1374775"/>
                </a:xfrm>
                <a:prstGeom prst="ellipse">
                  <a:avLst/>
                </a:prstGeom>
                <a:solidFill>
                  <a:srgbClr val="FFC000"/>
                </a:solidFill>
                <a:ln w="9525" algn="ctr">
                  <a:solidFill>
                    <a:srgbClr val="FFC000"/>
                  </a:solidFill>
                  <a:rou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txBody>
                <a:bodyPr wrap="none" anchor="ctr"/>
                <a:lstStyle/>
                <a:p>
                  <a:pPr marL="0" marR="0" lvl="0" indent="0" algn="ctr" defTabSz="914400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75" name="椭圆 117"/>
                <p:cNvSpPr>
                  <a:spLocks noChangeAspect="1"/>
                </p:cNvSpPr>
                <p:nvPr/>
              </p:nvSpPr>
              <p:spPr bwMode="auto">
                <a:xfrm>
                  <a:off x="2801534" y="2044044"/>
                  <a:ext cx="1179790" cy="1176123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rgbClr val="FFC000"/>
                  </a:solidFill>
                  <a:rou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txBody>
                <a:bodyPr wrap="none" anchor="ctr"/>
                <a:lstStyle/>
                <a:p>
                  <a:pPr marL="0" marR="0" lvl="0" indent="0" algn="ctr" defTabSz="914400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</p:grpSp>
        <p:sp>
          <p:nvSpPr>
            <p:cNvPr id="101404" name="Text Box 18"/>
            <p:cNvSpPr txBox="1"/>
            <p:nvPr/>
          </p:nvSpPr>
          <p:spPr>
            <a:xfrm>
              <a:off x="1846071" y="4138432"/>
              <a:ext cx="1594919" cy="33744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 eaLnBrk="1" hangingPunct="1">
                <a:spcBef>
                  <a:spcPct val="50000"/>
                </a:spcBef>
              </a:pP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07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级校友奖学金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1405" name="Rectangle 26"/>
            <p:cNvSpPr/>
            <p:nvPr/>
          </p:nvSpPr>
          <p:spPr>
            <a:xfrm>
              <a:off x="3533530" y="4103467"/>
              <a:ext cx="430056" cy="3313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algn="ctr" eaLnBrk="1" hangingPunct="1"/>
              <a:r>
                <a:rPr lang="en-US" altLang="zh-CN" sz="1600" b="0" dirty="0">
                  <a:latin typeface="Calibri" panose="020F0502020204030204" pitchFamily="34" charset="0"/>
                  <a:ea typeface="微软雅黑" panose="020B0503020204020204" pitchFamily="34" charset="-122"/>
                </a:rPr>
                <a:t>1</a:t>
              </a:r>
              <a:r>
                <a:rPr lang="zh-CN" altLang="en-US" sz="1600" b="0" dirty="0">
                  <a:latin typeface="Calibri" panose="020F0502020204030204" pitchFamily="34" charset="0"/>
                  <a:ea typeface="微软雅黑" panose="020B0503020204020204" pitchFamily="34" charset="-122"/>
                </a:rPr>
                <a:t>万</a:t>
              </a:r>
              <a:endParaRPr lang="zh-CN" altLang="en-US" sz="1600" b="0" dirty="0"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49155" name="Rectangle 100"/>
          <p:cNvSpPr/>
          <p:nvPr/>
        </p:nvSpPr>
        <p:spPr>
          <a:xfrm>
            <a:off x="288925" y="5868988"/>
            <a:ext cx="9872663" cy="854075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 anchor="ctr"/>
          <a:p>
            <a:pPr algn="ctr" eaLnBrk="1" hangingPunct="1"/>
            <a:r>
              <a:rPr lang="zh-CN" altLang="en-US" sz="2000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设立</a:t>
            </a:r>
            <a:r>
              <a:rPr lang="en-US" altLang="zh-CN" sz="2000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5</a:t>
            </a:r>
            <a:r>
              <a:rPr lang="zh-CN" altLang="en-US" sz="2000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个校外专项奖学金，鼓励在校优秀学生，目前累计已获奖金总额</a:t>
            </a:r>
            <a:r>
              <a:rPr lang="en-US" altLang="zh-CN" sz="2000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10</a:t>
            </a:r>
            <a:r>
              <a:rPr lang="zh-CN" altLang="en-US" sz="2000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万元</a:t>
            </a:r>
            <a:endParaRPr lang="zh-CN" altLang="en-US" sz="2000" dirty="0">
              <a:solidFill>
                <a:srgbClr val="00206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grpSp>
        <p:nvGrpSpPr>
          <p:cNvPr id="28" name="组合 79"/>
          <p:cNvGrpSpPr/>
          <p:nvPr/>
        </p:nvGrpSpPr>
        <p:grpSpPr>
          <a:xfrm>
            <a:off x="5294313" y="4956175"/>
            <a:ext cx="2862262" cy="1073150"/>
            <a:chOff x="4865687" y="4810125"/>
            <a:chExt cx="2716193" cy="1073150"/>
          </a:xfrm>
        </p:grpSpPr>
        <p:grpSp>
          <p:nvGrpSpPr>
            <p:cNvPr id="101389" name="组合 64"/>
            <p:cNvGrpSpPr/>
            <p:nvPr/>
          </p:nvGrpSpPr>
          <p:grpSpPr>
            <a:xfrm>
              <a:off x="4865687" y="4810125"/>
              <a:ext cx="2716193" cy="1073150"/>
              <a:chOff x="4765720" y="3597619"/>
              <a:chExt cx="2634183" cy="1045820"/>
            </a:xfrm>
          </p:grpSpPr>
          <p:grpSp>
            <p:nvGrpSpPr>
              <p:cNvPr id="101391" name="组合 32"/>
              <p:cNvGrpSpPr/>
              <p:nvPr/>
            </p:nvGrpSpPr>
            <p:grpSpPr>
              <a:xfrm>
                <a:off x="4765720" y="3597619"/>
                <a:ext cx="2634183" cy="1045820"/>
                <a:chOff x="4648293" y="4299345"/>
                <a:chExt cx="2839571" cy="1100753"/>
              </a:xfrm>
            </p:grpSpPr>
            <p:grpSp>
              <p:nvGrpSpPr>
                <p:cNvPr id="101393" name="组合 72"/>
                <p:cNvGrpSpPr/>
                <p:nvPr/>
              </p:nvGrpSpPr>
              <p:grpSpPr>
                <a:xfrm>
                  <a:off x="4648293" y="4299345"/>
                  <a:ext cx="2839571" cy="1100753"/>
                  <a:chOff x="4648293" y="4299345"/>
                  <a:chExt cx="2839571" cy="1100753"/>
                </a:xfrm>
              </p:grpSpPr>
              <p:sp>
                <p:nvSpPr>
                  <p:cNvPr id="105" name="AutoShape 69"/>
                  <p:cNvSpPr>
                    <a:spLocks noChangeArrowheads="1"/>
                  </p:cNvSpPr>
                  <p:nvPr/>
                </p:nvSpPr>
                <p:spPr bwMode="auto">
                  <a:xfrm rot="2700000" flipH="1">
                    <a:off x="4648149" y="4298740"/>
                    <a:ext cx="1064930" cy="828405"/>
                  </a:xfrm>
                  <a:prstGeom prst="rightArrow">
                    <a:avLst>
                      <a:gd name="adj1" fmla="val 70389"/>
                      <a:gd name="adj2" fmla="val 64583"/>
                    </a:avLst>
                  </a:prstGeom>
                  <a:solidFill>
                    <a:schemeClr val="tx1">
                      <a:alpha val="6000"/>
                    </a:schemeClr>
                  </a:solidFill>
                  <a:ln w="6350">
                    <a:solidFill>
                      <a:schemeClr val="tx1">
                        <a:lumMod val="65000"/>
                        <a:lumOff val="35000"/>
                      </a:schemeClr>
                    </a:solidFill>
                    <a:miter lim="800000"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06" name="圆角矩形 38"/>
                  <p:cNvSpPr>
                    <a:spLocks noChangeArrowheads="1"/>
                  </p:cNvSpPr>
                  <p:nvPr/>
                </p:nvSpPr>
                <p:spPr bwMode="auto">
                  <a:xfrm>
                    <a:off x="5508197" y="4642924"/>
                    <a:ext cx="1979667" cy="757174"/>
                  </a:xfrm>
                  <a:prstGeom prst="roundRect">
                    <a:avLst>
                      <a:gd name="adj" fmla="val 3278"/>
                    </a:avLst>
                  </a:prstGeom>
                  <a:solidFill>
                    <a:schemeClr val="tx1">
                      <a:alpha val="6000"/>
                    </a:schemeClr>
                  </a:solidFill>
                  <a:ln w="6350">
                    <a:solidFill>
                      <a:schemeClr val="tx1">
                        <a:lumMod val="65000"/>
                        <a:lumOff val="35000"/>
                      </a:schemeClr>
                    </a:solidFill>
                    <a:miter lim="800000"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grpSp>
              <p:nvGrpSpPr>
                <p:cNvPr id="101394" name="组合 38"/>
                <p:cNvGrpSpPr>
                  <a:grpSpLocks noChangeAspect="1"/>
                </p:cNvGrpSpPr>
                <p:nvPr/>
              </p:nvGrpSpPr>
              <p:grpSpPr>
                <a:xfrm>
                  <a:off x="5107419" y="4644098"/>
                  <a:ext cx="756872" cy="756000"/>
                  <a:chOff x="2759075" y="2003425"/>
                  <a:chExt cx="1376363" cy="1374775"/>
                </a:xfrm>
              </p:grpSpPr>
              <p:sp>
                <p:nvSpPr>
                  <p:cNvPr id="103" name="椭圆 35"/>
                  <p:cNvSpPr>
                    <a:spLocks noChangeAspect="1"/>
                  </p:cNvSpPr>
                  <p:nvPr/>
                </p:nvSpPr>
                <p:spPr bwMode="auto">
                  <a:xfrm>
                    <a:off x="2759075" y="2003425"/>
                    <a:ext cx="1376363" cy="1374775"/>
                  </a:xfrm>
                  <a:prstGeom prst="ellipse">
                    <a:avLst/>
                  </a:prstGeom>
                  <a:solidFill>
                    <a:srgbClr val="FFC000"/>
                  </a:solidFill>
                  <a:ln w="9525" algn="ctr">
                    <a:solidFill>
                      <a:srgbClr val="FFC000"/>
                    </a:solidFill>
                    <a:rou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微软雅黑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104" name="椭圆 117"/>
                  <p:cNvSpPr>
                    <a:spLocks noChangeAspect="1"/>
                  </p:cNvSpPr>
                  <p:nvPr/>
                </p:nvSpPr>
                <p:spPr bwMode="auto">
                  <a:xfrm>
                    <a:off x="2803089" y="2041418"/>
                    <a:ext cx="1176219" cy="1178799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rgbClr val="FFC000"/>
                    </a:solidFill>
                    <a:rou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微软雅黑" panose="020B0503020204020204" pitchFamily="34" charset="-122"/>
                      <a:cs typeface="+mn-cs"/>
                    </a:endParaRPr>
                  </a:p>
                </p:txBody>
              </p:sp>
            </p:grpSp>
          </p:grpSp>
          <p:sp>
            <p:nvSpPr>
              <p:cNvPr id="101392" name="Rectangle 26"/>
              <p:cNvSpPr/>
              <p:nvPr/>
            </p:nvSpPr>
            <p:spPr>
              <a:xfrm>
                <a:off x="5253500" y="4105544"/>
                <a:ext cx="463530" cy="32993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p>
                <a:pPr algn="ctr" eaLnBrk="1" hangingPunct="1"/>
                <a:r>
                  <a:rPr lang="en-US" altLang="zh-CN" sz="1600" b="0" dirty="0">
                    <a:latin typeface="Arial" panose="020B0604020202020204" pitchFamily="34" charset="0"/>
                  </a:rPr>
                  <a:t>2</a:t>
                </a:r>
                <a:r>
                  <a:rPr lang="zh-CN" altLang="en-US" sz="1600" b="0" dirty="0">
                    <a:latin typeface="Arial" panose="020B0604020202020204" pitchFamily="34" charset="0"/>
                  </a:rPr>
                  <a:t>万</a:t>
                </a:r>
                <a:endParaRPr lang="zh-CN" altLang="en-US" sz="1600" b="0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01390" name="Text Box 18"/>
            <p:cNvSpPr txBox="1"/>
            <p:nvPr/>
          </p:nvSpPr>
          <p:spPr>
            <a:xfrm>
              <a:off x="6012606" y="5364708"/>
              <a:ext cx="1490072" cy="34474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 eaLnBrk="1" hangingPunct="1">
                <a:spcBef>
                  <a:spcPct val="50000"/>
                </a:spcBef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广联达奖学金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1386" name="Rectangle 43"/>
          <p:cNvSpPr/>
          <p:nvPr/>
        </p:nvSpPr>
        <p:spPr>
          <a:xfrm>
            <a:off x="792163" y="755650"/>
            <a:ext cx="5307012" cy="852488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 anchor="ctr"/>
          <a:p>
            <a:pPr eaLnBrk="1" hangingPunct="1"/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 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校地合作工程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1387" name="矩形 10"/>
          <p:cNvSpPr/>
          <p:nvPr/>
        </p:nvSpPr>
        <p:spPr>
          <a:xfrm>
            <a:off x="150813" y="2124075"/>
            <a:ext cx="5359400" cy="523875"/>
          </a:xfrm>
          <a:prstGeom prst="rect">
            <a:avLst/>
          </a:prstGeom>
          <a:noFill/>
          <a:ln w="9525">
            <a:noFill/>
          </a:ln>
        </p:spPr>
        <p:txBody>
          <a:bodyPr wrap="none" lIns="91408" tIns="45704" rIns="91408" bIns="45704">
            <a:spAutoFit/>
          </a:bodyPr>
          <a:p>
            <a:pPr eaLnBrk="1" hangingPunct="1"/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</a:t>
            </a:r>
            <a:r>
              <a:rPr lang="zh-CN" altLang="en-US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合作</a:t>
            </a: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”——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合作设立专项奖学金</a:t>
            </a:r>
            <a:endParaRPr lang="zh-CN" altLang="en-US" sz="20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01388" name="文本占位符 369665"/>
          <p:cNvSpPr txBox="1"/>
          <p:nvPr/>
        </p:nvSpPr>
        <p:spPr>
          <a:xfrm>
            <a:off x="163513" y="1692275"/>
            <a:ext cx="4949825" cy="698500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/>
          <a:p>
            <a:pPr defTabSz="913130" eaLnBrk="1" hangingPunct="1"/>
            <a:r>
              <a:rPr lang="en-US" altLang="zh-CN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3.1 </a:t>
            </a:r>
            <a:r>
              <a:rPr lang="zh-CN" altLang="en-US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人才培养合作</a:t>
            </a:r>
            <a:endParaRPr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3130" eaLnBrk="1" hangingPunct="1"/>
            <a:endParaRPr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1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" name="任意多边形 24"/>
          <p:cNvSpPr/>
          <p:nvPr/>
        </p:nvSpPr>
        <p:spPr>
          <a:xfrm>
            <a:off x="7469188" y="4278313"/>
            <a:ext cx="1560513" cy="450850"/>
          </a:xfrm>
          <a:custGeom>
            <a:avLst/>
            <a:gdLst>
              <a:gd name="connsiteX0" fmla="*/ 78316 w 1898897"/>
              <a:gd name="connsiteY0" fmla="*/ 0 h 442312"/>
              <a:gd name="connsiteX1" fmla="*/ 1677741 w 1898897"/>
              <a:gd name="connsiteY1" fmla="*/ 0 h 442312"/>
              <a:gd name="connsiteX2" fmla="*/ 1898897 w 1898897"/>
              <a:gd name="connsiteY2" fmla="*/ 221156 h 442312"/>
              <a:gd name="connsiteX3" fmla="*/ 1677741 w 1898897"/>
              <a:gd name="connsiteY3" fmla="*/ 442312 h 442312"/>
              <a:gd name="connsiteX4" fmla="*/ 78316 w 1898897"/>
              <a:gd name="connsiteY4" fmla="*/ 442312 h 442312"/>
              <a:gd name="connsiteX5" fmla="*/ 33746 w 1898897"/>
              <a:gd name="connsiteY5" fmla="*/ 437819 h 442312"/>
              <a:gd name="connsiteX6" fmla="*/ 0 w 1898897"/>
              <a:gd name="connsiteY6" fmla="*/ 427344 h 442312"/>
              <a:gd name="connsiteX7" fmla="*/ 34884 w 1898897"/>
              <a:gd name="connsiteY7" fmla="*/ 415373 h 442312"/>
              <a:gd name="connsiteX8" fmla="*/ 151628 w 1898897"/>
              <a:gd name="connsiteY8" fmla="*/ 220661 h 442312"/>
              <a:gd name="connsiteX9" fmla="*/ 34884 w 1898897"/>
              <a:gd name="connsiteY9" fmla="*/ 25950 h 442312"/>
              <a:gd name="connsiteX10" fmla="*/ 1515 w 1898897"/>
              <a:gd name="connsiteY10" fmla="*/ 14498 h 442312"/>
              <a:gd name="connsiteX11" fmla="*/ 33746 w 1898897"/>
              <a:gd name="connsiteY11" fmla="*/ 4493 h 442312"/>
              <a:gd name="connsiteX12" fmla="*/ 78316 w 1898897"/>
              <a:gd name="connsiteY12" fmla="*/ 0 h 442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8897" h="442312">
                <a:moveTo>
                  <a:pt x="78316" y="0"/>
                </a:moveTo>
                <a:lnTo>
                  <a:pt x="1677741" y="0"/>
                </a:lnTo>
                <a:cubicBezTo>
                  <a:pt x="1799882" y="0"/>
                  <a:pt x="1898897" y="99015"/>
                  <a:pt x="1898897" y="221156"/>
                </a:cubicBezTo>
                <a:cubicBezTo>
                  <a:pt x="1898897" y="343297"/>
                  <a:pt x="1799882" y="442312"/>
                  <a:pt x="1677741" y="442312"/>
                </a:cubicBezTo>
                <a:lnTo>
                  <a:pt x="78316" y="442312"/>
                </a:lnTo>
                <a:cubicBezTo>
                  <a:pt x="63049" y="442312"/>
                  <a:pt x="48142" y="440765"/>
                  <a:pt x="33746" y="437819"/>
                </a:cubicBezTo>
                <a:lnTo>
                  <a:pt x="0" y="427344"/>
                </a:lnTo>
                <a:lnTo>
                  <a:pt x="34884" y="415373"/>
                </a:lnTo>
                <a:cubicBezTo>
                  <a:pt x="103490" y="383293"/>
                  <a:pt x="151628" y="308192"/>
                  <a:pt x="151628" y="220661"/>
                </a:cubicBezTo>
                <a:cubicBezTo>
                  <a:pt x="151628" y="133130"/>
                  <a:pt x="103490" y="58029"/>
                  <a:pt x="34884" y="25950"/>
                </a:cubicBezTo>
                <a:lnTo>
                  <a:pt x="1515" y="14498"/>
                </a:lnTo>
                <a:lnTo>
                  <a:pt x="33746" y="4493"/>
                </a:lnTo>
                <a:cubicBezTo>
                  <a:pt x="48142" y="1547"/>
                  <a:pt x="63049" y="0"/>
                  <a:pt x="78316" y="0"/>
                </a:cubicBezTo>
                <a:close/>
              </a:path>
            </a:pathLst>
          </a:custGeom>
          <a:solidFill>
            <a:srgbClr val="E7E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任意多边形 18"/>
          <p:cNvSpPr/>
          <p:nvPr/>
        </p:nvSpPr>
        <p:spPr>
          <a:xfrm>
            <a:off x="5795963" y="4278313"/>
            <a:ext cx="1560513" cy="450850"/>
          </a:xfrm>
          <a:custGeom>
            <a:avLst/>
            <a:gdLst>
              <a:gd name="connsiteX0" fmla="*/ 78316 w 1898897"/>
              <a:gd name="connsiteY0" fmla="*/ 0 h 442312"/>
              <a:gd name="connsiteX1" fmla="*/ 1677741 w 1898897"/>
              <a:gd name="connsiteY1" fmla="*/ 0 h 442312"/>
              <a:gd name="connsiteX2" fmla="*/ 1898897 w 1898897"/>
              <a:gd name="connsiteY2" fmla="*/ 221156 h 442312"/>
              <a:gd name="connsiteX3" fmla="*/ 1677741 w 1898897"/>
              <a:gd name="connsiteY3" fmla="*/ 442312 h 442312"/>
              <a:gd name="connsiteX4" fmla="*/ 78316 w 1898897"/>
              <a:gd name="connsiteY4" fmla="*/ 442312 h 442312"/>
              <a:gd name="connsiteX5" fmla="*/ 33746 w 1898897"/>
              <a:gd name="connsiteY5" fmla="*/ 437819 h 442312"/>
              <a:gd name="connsiteX6" fmla="*/ 0 w 1898897"/>
              <a:gd name="connsiteY6" fmla="*/ 427344 h 442312"/>
              <a:gd name="connsiteX7" fmla="*/ 34884 w 1898897"/>
              <a:gd name="connsiteY7" fmla="*/ 415373 h 442312"/>
              <a:gd name="connsiteX8" fmla="*/ 151628 w 1898897"/>
              <a:gd name="connsiteY8" fmla="*/ 220661 h 442312"/>
              <a:gd name="connsiteX9" fmla="*/ 34884 w 1898897"/>
              <a:gd name="connsiteY9" fmla="*/ 25950 h 442312"/>
              <a:gd name="connsiteX10" fmla="*/ 1515 w 1898897"/>
              <a:gd name="connsiteY10" fmla="*/ 14498 h 442312"/>
              <a:gd name="connsiteX11" fmla="*/ 33746 w 1898897"/>
              <a:gd name="connsiteY11" fmla="*/ 4493 h 442312"/>
              <a:gd name="connsiteX12" fmla="*/ 78316 w 1898897"/>
              <a:gd name="connsiteY12" fmla="*/ 0 h 442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8897" h="442312">
                <a:moveTo>
                  <a:pt x="78316" y="0"/>
                </a:moveTo>
                <a:lnTo>
                  <a:pt x="1677741" y="0"/>
                </a:lnTo>
                <a:cubicBezTo>
                  <a:pt x="1799882" y="0"/>
                  <a:pt x="1898897" y="99015"/>
                  <a:pt x="1898897" y="221156"/>
                </a:cubicBezTo>
                <a:cubicBezTo>
                  <a:pt x="1898897" y="343297"/>
                  <a:pt x="1799882" y="442312"/>
                  <a:pt x="1677741" y="442312"/>
                </a:cubicBezTo>
                <a:lnTo>
                  <a:pt x="78316" y="442312"/>
                </a:lnTo>
                <a:cubicBezTo>
                  <a:pt x="63049" y="442312"/>
                  <a:pt x="48142" y="440765"/>
                  <a:pt x="33746" y="437819"/>
                </a:cubicBezTo>
                <a:lnTo>
                  <a:pt x="0" y="427344"/>
                </a:lnTo>
                <a:lnTo>
                  <a:pt x="34884" y="415373"/>
                </a:lnTo>
                <a:cubicBezTo>
                  <a:pt x="103490" y="383293"/>
                  <a:pt x="151628" y="308192"/>
                  <a:pt x="151628" y="220661"/>
                </a:cubicBezTo>
                <a:cubicBezTo>
                  <a:pt x="151628" y="133130"/>
                  <a:pt x="103490" y="58029"/>
                  <a:pt x="34884" y="25950"/>
                </a:cubicBezTo>
                <a:lnTo>
                  <a:pt x="1515" y="14498"/>
                </a:lnTo>
                <a:lnTo>
                  <a:pt x="33746" y="4493"/>
                </a:lnTo>
                <a:cubicBezTo>
                  <a:pt x="48142" y="1547"/>
                  <a:pt x="63049" y="0"/>
                  <a:pt x="78316" y="0"/>
                </a:cubicBezTo>
                <a:close/>
              </a:path>
            </a:pathLst>
          </a:custGeom>
          <a:solidFill>
            <a:srgbClr val="00B4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4116388" y="4278313"/>
            <a:ext cx="1558925" cy="450850"/>
          </a:xfrm>
          <a:custGeom>
            <a:avLst/>
            <a:gdLst>
              <a:gd name="connsiteX0" fmla="*/ 78316 w 1898897"/>
              <a:gd name="connsiteY0" fmla="*/ 0 h 442312"/>
              <a:gd name="connsiteX1" fmla="*/ 1677741 w 1898897"/>
              <a:gd name="connsiteY1" fmla="*/ 0 h 442312"/>
              <a:gd name="connsiteX2" fmla="*/ 1898897 w 1898897"/>
              <a:gd name="connsiteY2" fmla="*/ 221156 h 442312"/>
              <a:gd name="connsiteX3" fmla="*/ 1677741 w 1898897"/>
              <a:gd name="connsiteY3" fmla="*/ 442312 h 442312"/>
              <a:gd name="connsiteX4" fmla="*/ 78316 w 1898897"/>
              <a:gd name="connsiteY4" fmla="*/ 442312 h 442312"/>
              <a:gd name="connsiteX5" fmla="*/ 33746 w 1898897"/>
              <a:gd name="connsiteY5" fmla="*/ 437819 h 442312"/>
              <a:gd name="connsiteX6" fmla="*/ 0 w 1898897"/>
              <a:gd name="connsiteY6" fmla="*/ 427344 h 442312"/>
              <a:gd name="connsiteX7" fmla="*/ 34884 w 1898897"/>
              <a:gd name="connsiteY7" fmla="*/ 415373 h 442312"/>
              <a:gd name="connsiteX8" fmla="*/ 151628 w 1898897"/>
              <a:gd name="connsiteY8" fmla="*/ 220661 h 442312"/>
              <a:gd name="connsiteX9" fmla="*/ 34884 w 1898897"/>
              <a:gd name="connsiteY9" fmla="*/ 25950 h 442312"/>
              <a:gd name="connsiteX10" fmla="*/ 1515 w 1898897"/>
              <a:gd name="connsiteY10" fmla="*/ 14498 h 442312"/>
              <a:gd name="connsiteX11" fmla="*/ 33746 w 1898897"/>
              <a:gd name="connsiteY11" fmla="*/ 4493 h 442312"/>
              <a:gd name="connsiteX12" fmla="*/ 78316 w 1898897"/>
              <a:gd name="connsiteY12" fmla="*/ 0 h 442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8897" h="442312">
                <a:moveTo>
                  <a:pt x="78316" y="0"/>
                </a:moveTo>
                <a:lnTo>
                  <a:pt x="1677741" y="0"/>
                </a:lnTo>
                <a:cubicBezTo>
                  <a:pt x="1799882" y="0"/>
                  <a:pt x="1898897" y="99015"/>
                  <a:pt x="1898897" y="221156"/>
                </a:cubicBezTo>
                <a:cubicBezTo>
                  <a:pt x="1898897" y="343297"/>
                  <a:pt x="1799882" y="442312"/>
                  <a:pt x="1677741" y="442312"/>
                </a:cubicBezTo>
                <a:lnTo>
                  <a:pt x="78316" y="442312"/>
                </a:lnTo>
                <a:cubicBezTo>
                  <a:pt x="63049" y="442312"/>
                  <a:pt x="48142" y="440765"/>
                  <a:pt x="33746" y="437819"/>
                </a:cubicBezTo>
                <a:lnTo>
                  <a:pt x="0" y="427344"/>
                </a:lnTo>
                <a:lnTo>
                  <a:pt x="34884" y="415373"/>
                </a:lnTo>
                <a:cubicBezTo>
                  <a:pt x="103490" y="383293"/>
                  <a:pt x="151628" y="308192"/>
                  <a:pt x="151628" y="220661"/>
                </a:cubicBezTo>
                <a:cubicBezTo>
                  <a:pt x="151628" y="133130"/>
                  <a:pt x="103490" y="58029"/>
                  <a:pt x="34884" y="25950"/>
                </a:cubicBezTo>
                <a:lnTo>
                  <a:pt x="1515" y="14498"/>
                </a:lnTo>
                <a:lnTo>
                  <a:pt x="33746" y="4493"/>
                </a:lnTo>
                <a:cubicBezTo>
                  <a:pt x="48142" y="1547"/>
                  <a:pt x="63049" y="0"/>
                  <a:pt x="78316" y="0"/>
                </a:cubicBezTo>
                <a:close/>
              </a:path>
            </a:pathLst>
          </a:custGeom>
          <a:solidFill>
            <a:srgbClr val="E7E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2443163" y="4278313"/>
            <a:ext cx="1560513" cy="450850"/>
          </a:xfrm>
          <a:custGeom>
            <a:avLst/>
            <a:gdLst>
              <a:gd name="connsiteX0" fmla="*/ 78316 w 1898897"/>
              <a:gd name="connsiteY0" fmla="*/ 0 h 442312"/>
              <a:gd name="connsiteX1" fmla="*/ 1677741 w 1898897"/>
              <a:gd name="connsiteY1" fmla="*/ 0 h 442312"/>
              <a:gd name="connsiteX2" fmla="*/ 1898897 w 1898897"/>
              <a:gd name="connsiteY2" fmla="*/ 221156 h 442312"/>
              <a:gd name="connsiteX3" fmla="*/ 1677741 w 1898897"/>
              <a:gd name="connsiteY3" fmla="*/ 442312 h 442312"/>
              <a:gd name="connsiteX4" fmla="*/ 78316 w 1898897"/>
              <a:gd name="connsiteY4" fmla="*/ 442312 h 442312"/>
              <a:gd name="connsiteX5" fmla="*/ 33746 w 1898897"/>
              <a:gd name="connsiteY5" fmla="*/ 437819 h 442312"/>
              <a:gd name="connsiteX6" fmla="*/ 0 w 1898897"/>
              <a:gd name="connsiteY6" fmla="*/ 427344 h 442312"/>
              <a:gd name="connsiteX7" fmla="*/ 34884 w 1898897"/>
              <a:gd name="connsiteY7" fmla="*/ 415373 h 442312"/>
              <a:gd name="connsiteX8" fmla="*/ 151628 w 1898897"/>
              <a:gd name="connsiteY8" fmla="*/ 220661 h 442312"/>
              <a:gd name="connsiteX9" fmla="*/ 34884 w 1898897"/>
              <a:gd name="connsiteY9" fmla="*/ 25950 h 442312"/>
              <a:gd name="connsiteX10" fmla="*/ 1515 w 1898897"/>
              <a:gd name="connsiteY10" fmla="*/ 14498 h 442312"/>
              <a:gd name="connsiteX11" fmla="*/ 33746 w 1898897"/>
              <a:gd name="connsiteY11" fmla="*/ 4493 h 442312"/>
              <a:gd name="connsiteX12" fmla="*/ 78316 w 1898897"/>
              <a:gd name="connsiteY12" fmla="*/ 0 h 442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8897" h="442312">
                <a:moveTo>
                  <a:pt x="78316" y="0"/>
                </a:moveTo>
                <a:lnTo>
                  <a:pt x="1677741" y="0"/>
                </a:lnTo>
                <a:cubicBezTo>
                  <a:pt x="1799882" y="0"/>
                  <a:pt x="1898897" y="99015"/>
                  <a:pt x="1898897" y="221156"/>
                </a:cubicBezTo>
                <a:cubicBezTo>
                  <a:pt x="1898897" y="343297"/>
                  <a:pt x="1799882" y="442312"/>
                  <a:pt x="1677741" y="442312"/>
                </a:cubicBezTo>
                <a:lnTo>
                  <a:pt x="78316" y="442312"/>
                </a:lnTo>
                <a:cubicBezTo>
                  <a:pt x="63049" y="442312"/>
                  <a:pt x="48142" y="440765"/>
                  <a:pt x="33746" y="437819"/>
                </a:cubicBezTo>
                <a:lnTo>
                  <a:pt x="0" y="427344"/>
                </a:lnTo>
                <a:lnTo>
                  <a:pt x="34884" y="415373"/>
                </a:lnTo>
                <a:cubicBezTo>
                  <a:pt x="103490" y="383293"/>
                  <a:pt x="151628" y="308192"/>
                  <a:pt x="151628" y="220661"/>
                </a:cubicBezTo>
                <a:cubicBezTo>
                  <a:pt x="151628" y="133130"/>
                  <a:pt x="103490" y="58029"/>
                  <a:pt x="34884" y="25950"/>
                </a:cubicBezTo>
                <a:lnTo>
                  <a:pt x="1515" y="14498"/>
                </a:lnTo>
                <a:lnTo>
                  <a:pt x="33746" y="4493"/>
                </a:lnTo>
                <a:cubicBezTo>
                  <a:pt x="48142" y="1547"/>
                  <a:pt x="63049" y="0"/>
                  <a:pt x="78316" y="0"/>
                </a:cubicBezTo>
                <a:close/>
              </a:path>
            </a:pathLst>
          </a:custGeom>
          <a:solidFill>
            <a:srgbClr val="00B4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657225" y="4278313"/>
            <a:ext cx="1663700" cy="450850"/>
          </a:xfrm>
          <a:prstGeom prst="roundRect">
            <a:avLst>
              <a:gd name="adj" fmla="val 50000"/>
            </a:avLst>
          </a:prstGeom>
          <a:solidFill>
            <a:srgbClr val="E7E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" name="组合 32"/>
          <p:cNvGrpSpPr/>
          <p:nvPr/>
        </p:nvGrpSpPr>
        <p:grpSpPr>
          <a:xfrm>
            <a:off x="4349750" y="3090863"/>
            <a:ext cx="1211263" cy="1084262"/>
            <a:chOff x="5393696" y="2651307"/>
            <a:chExt cx="1485489" cy="1064927"/>
          </a:xfrm>
        </p:grpSpPr>
        <p:sp>
          <p:nvSpPr>
            <p:cNvPr id="74795" name="文本框 6"/>
            <p:cNvSpPr txBox="1"/>
            <p:nvPr/>
          </p:nvSpPr>
          <p:spPr>
            <a:xfrm>
              <a:off x="5393696" y="2651307"/>
              <a:ext cx="1485489" cy="57432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algn="ctr" eaLnBrk="1" hangingPunct="1"/>
              <a:r>
                <a:rPr lang="zh-CN" altLang="en-US" sz="1600" b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成立建筑</a:t>
              </a:r>
              <a:endParaRPr lang="en-US" altLang="zh-CN" sz="1600" b="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eaLnBrk="1" hangingPunct="1"/>
              <a:r>
                <a:rPr lang="zh-CN" altLang="en-US" sz="1600" b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与规划学院</a:t>
              </a:r>
              <a:endParaRPr lang="zh-CN" altLang="en-US" sz="1600" b="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4796" name="文本框 8"/>
            <p:cNvSpPr txBox="1"/>
            <p:nvPr/>
          </p:nvSpPr>
          <p:spPr>
            <a:xfrm>
              <a:off x="5626613" y="3262820"/>
              <a:ext cx="1155029" cy="45341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eaLnBrk="1" hangingPunct="1"/>
              <a:r>
                <a:rPr lang="en-US" altLang="zh-CN" sz="2400" dirty="0">
                  <a:solidFill>
                    <a:srgbClr val="0033CC"/>
                  </a:solidFill>
                  <a:latin typeface="方正大黑_GBK" charset="-122"/>
                  <a:ea typeface="方正大黑_GBK" charset="-122"/>
                </a:rPr>
                <a:t>2011</a:t>
              </a:r>
              <a:endParaRPr lang="zh-CN" altLang="en-US" sz="2400" dirty="0">
                <a:solidFill>
                  <a:srgbClr val="0033CC"/>
                </a:solidFill>
                <a:latin typeface="方正大黑_GBK" charset="-122"/>
                <a:ea typeface="方正大黑_GBK" charset="-122"/>
              </a:endParaRPr>
            </a:p>
          </p:txBody>
        </p:sp>
      </p:grpSp>
      <p:grpSp>
        <p:nvGrpSpPr>
          <p:cNvPr id="3" name="组合 31"/>
          <p:cNvGrpSpPr/>
          <p:nvPr/>
        </p:nvGrpSpPr>
        <p:grpSpPr>
          <a:xfrm>
            <a:off x="2419350" y="4905375"/>
            <a:ext cx="1897063" cy="1093788"/>
            <a:chOff x="3024692" y="4433675"/>
            <a:chExt cx="2327441" cy="1073041"/>
          </a:xfrm>
        </p:grpSpPr>
        <p:sp>
          <p:nvSpPr>
            <p:cNvPr id="74793" name="文本框 15"/>
            <p:cNvSpPr txBox="1"/>
            <p:nvPr/>
          </p:nvSpPr>
          <p:spPr>
            <a:xfrm>
              <a:off x="3024692" y="4922234"/>
              <a:ext cx="2327441" cy="58448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 eaLnBrk="1" hangingPunct="1"/>
              <a:r>
                <a:rPr lang="zh-CN" altLang="en-US" sz="1600" b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开设建筑工程管理专科专业</a:t>
              </a:r>
              <a:endParaRPr lang="zh-CN" altLang="en-US" sz="1600" b="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4794" name="文本框 17"/>
            <p:cNvSpPr txBox="1"/>
            <p:nvPr/>
          </p:nvSpPr>
          <p:spPr>
            <a:xfrm>
              <a:off x="3575721" y="4433675"/>
              <a:ext cx="1154828" cy="45314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eaLnBrk="1" hangingPunct="1"/>
              <a:r>
                <a:rPr lang="en-US" altLang="zh-CN" sz="2400" dirty="0">
                  <a:solidFill>
                    <a:srgbClr val="0033CC"/>
                  </a:solidFill>
                  <a:latin typeface="方正大黑_GBK" charset="-122"/>
                  <a:ea typeface="方正大黑_GBK" charset="-122"/>
                </a:rPr>
                <a:t>2007</a:t>
              </a:r>
              <a:endParaRPr lang="zh-CN" altLang="en-US" sz="2400" dirty="0">
                <a:solidFill>
                  <a:srgbClr val="0033CC"/>
                </a:solidFill>
                <a:latin typeface="方正大黑_GBK" charset="-122"/>
                <a:ea typeface="方正大黑_GBK" charset="-122"/>
              </a:endParaRPr>
            </a:p>
          </p:txBody>
        </p:sp>
      </p:grpSp>
      <p:grpSp>
        <p:nvGrpSpPr>
          <p:cNvPr id="7" name="组合 33"/>
          <p:cNvGrpSpPr/>
          <p:nvPr/>
        </p:nvGrpSpPr>
        <p:grpSpPr>
          <a:xfrm>
            <a:off x="6092825" y="4905375"/>
            <a:ext cx="1211263" cy="1082675"/>
            <a:chOff x="7531649" y="4433666"/>
            <a:chExt cx="1485492" cy="1062473"/>
          </a:xfrm>
        </p:grpSpPr>
        <p:sp>
          <p:nvSpPr>
            <p:cNvPr id="74791" name="文本框 21"/>
            <p:cNvSpPr txBox="1"/>
            <p:nvPr/>
          </p:nvSpPr>
          <p:spPr>
            <a:xfrm>
              <a:off x="7531649" y="4922231"/>
              <a:ext cx="1485492" cy="57390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algn="ctr" eaLnBrk="1" hangingPunct="1"/>
              <a:r>
                <a:rPr lang="zh-CN" altLang="en-US" sz="1600" b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更名为建筑</a:t>
              </a:r>
              <a:endParaRPr lang="en-US" altLang="zh-CN" sz="1600" b="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eaLnBrk="1" hangingPunct="1"/>
              <a:r>
                <a:rPr lang="zh-CN" altLang="en-US" sz="1600" b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工程学院</a:t>
              </a:r>
              <a:endParaRPr lang="zh-CN" altLang="en-US" sz="1600" b="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4792" name="文本框 23"/>
            <p:cNvSpPr txBox="1"/>
            <p:nvPr/>
          </p:nvSpPr>
          <p:spPr>
            <a:xfrm>
              <a:off x="7690235" y="4433666"/>
              <a:ext cx="1155031" cy="4530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eaLnBrk="1" hangingPunct="1"/>
              <a:r>
                <a:rPr lang="en-US" altLang="zh-CN" sz="2400" dirty="0">
                  <a:solidFill>
                    <a:srgbClr val="0033CC"/>
                  </a:solidFill>
                  <a:latin typeface="方正大黑_GBK" charset="-122"/>
                  <a:ea typeface="方正大黑_GBK" charset="-122"/>
                </a:rPr>
                <a:t>2014</a:t>
              </a:r>
              <a:endParaRPr lang="zh-CN" altLang="en-US" sz="2400" dirty="0">
                <a:solidFill>
                  <a:srgbClr val="0033CC"/>
                </a:solidFill>
                <a:latin typeface="方正大黑_GBK" charset="-122"/>
                <a:ea typeface="方正大黑_GBK" charset="-122"/>
              </a:endParaRPr>
            </a:p>
          </p:txBody>
        </p:sp>
      </p:grpSp>
      <p:grpSp>
        <p:nvGrpSpPr>
          <p:cNvPr id="8" name="组合 54"/>
          <p:cNvGrpSpPr/>
          <p:nvPr/>
        </p:nvGrpSpPr>
        <p:grpSpPr>
          <a:xfrm>
            <a:off x="7018338" y="2339975"/>
            <a:ext cx="2578100" cy="1824038"/>
            <a:chOff x="8665434" y="1740779"/>
            <a:chExt cx="3164377" cy="1789743"/>
          </a:xfrm>
        </p:grpSpPr>
        <p:sp>
          <p:nvSpPr>
            <p:cNvPr id="74789" name="文本框 25"/>
            <p:cNvSpPr txBox="1"/>
            <p:nvPr/>
          </p:nvSpPr>
          <p:spPr>
            <a:xfrm>
              <a:off x="8665434" y="1740779"/>
              <a:ext cx="3164377" cy="132233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1600" b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本科专业：土木工程</a:t>
              </a:r>
              <a:endParaRPr lang="en-US" altLang="zh-CN" sz="1600" b="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/>
              <a:r>
                <a:rPr lang="en-US" altLang="zh-CN" sz="1600" b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</a:t>
              </a:r>
              <a:r>
                <a:rPr lang="zh-CN" altLang="en-US" sz="1600" b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工程造价</a:t>
              </a:r>
              <a:endParaRPr lang="en-US" altLang="zh-CN" sz="1600" b="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/>
              <a:r>
                <a:rPr lang="zh-CN" altLang="en-US" sz="1600" b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专科专业：建筑工程技术</a:t>
              </a:r>
              <a:endParaRPr lang="en-US" altLang="zh-CN" sz="1600" b="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/>
              <a:r>
                <a:rPr lang="zh-CN" altLang="en-US" sz="1600" b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建筑工程管理</a:t>
              </a:r>
              <a:endParaRPr lang="en-US" altLang="zh-CN" sz="1600" b="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/>
              <a:r>
                <a:rPr lang="zh-CN" altLang="en-US" sz="1600" b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工程造价</a:t>
              </a:r>
              <a:endParaRPr lang="zh-CN" altLang="en-US" sz="1600" b="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4790" name="文本框 27"/>
            <p:cNvSpPr txBox="1"/>
            <p:nvPr/>
          </p:nvSpPr>
          <p:spPr>
            <a:xfrm>
              <a:off x="9741417" y="3077523"/>
              <a:ext cx="982194" cy="45299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eaLnBrk="1" hangingPunct="1"/>
              <a:r>
                <a:rPr lang="zh-CN" altLang="en-US" sz="2400" dirty="0">
                  <a:solidFill>
                    <a:srgbClr val="0033CC"/>
                  </a:solidFill>
                  <a:latin typeface="方正大黑_GBK" charset="-122"/>
                  <a:ea typeface="方正大黑_GBK" charset="-122"/>
                </a:rPr>
                <a:t>至今</a:t>
              </a:r>
              <a:endParaRPr lang="zh-CN" altLang="en-US" sz="2400" dirty="0">
                <a:solidFill>
                  <a:srgbClr val="0033CC"/>
                </a:solidFill>
                <a:latin typeface="方正大黑_GBK" charset="-122"/>
                <a:ea typeface="方正大黑_GBK" charset="-122"/>
              </a:endParaRPr>
            </a:p>
          </p:txBody>
        </p:sp>
      </p:grpSp>
      <p:grpSp>
        <p:nvGrpSpPr>
          <p:cNvPr id="9" name="组合 1"/>
          <p:cNvGrpSpPr/>
          <p:nvPr/>
        </p:nvGrpSpPr>
        <p:grpSpPr>
          <a:xfrm>
            <a:off x="647700" y="2916238"/>
            <a:ext cx="1825625" cy="1258887"/>
            <a:chOff x="850332" y="2480267"/>
            <a:chExt cx="2241642" cy="1235739"/>
          </a:xfrm>
        </p:grpSpPr>
        <p:sp>
          <p:nvSpPr>
            <p:cNvPr id="74787" name="文本框 34"/>
            <p:cNvSpPr txBox="1"/>
            <p:nvPr/>
          </p:nvSpPr>
          <p:spPr>
            <a:xfrm>
              <a:off x="850332" y="2480267"/>
              <a:ext cx="2241642" cy="8157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algn="ctr" eaLnBrk="1" hangingPunct="1"/>
              <a:r>
                <a:rPr lang="zh-CN" altLang="en-US" sz="1600" b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开设建筑工程技术</a:t>
              </a:r>
              <a:endParaRPr lang="en-US" altLang="zh-CN" sz="1600" b="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eaLnBrk="1" hangingPunct="1"/>
              <a:r>
                <a:rPr lang="zh-CN" altLang="en-US" sz="1600" b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与工程造价两个专</a:t>
              </a:r>
              <a:endParaRPr lang="en-US" altLang="zh-CN" sz="1600" b="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eaLnBrk="1" hangingPunct="1"/>
              <a:r>
                <a:rPr lang="zh-CN" altLang="en-US" sz="1600" b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科专业</a:t>
              </a:r>
              <a:endParaRPr lang="zh-CN" altLang="en-US" sz="1600" b="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4788" name="文本框 36"/>
            <p:cNvSpPr txBox="1"/>
            <p:nvPr/>
          </p:nvSpPr>
          <p:spPr>
            <a:xfrm>
              <a:off x="1448530" y="3262821"/>
              <a:ext cx="1155452" cy="45318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eaLnBrk="1" hangingPunct="1"/>
              <a:r>
                <a:rPr lang="en-US" altLang="zh-CN" sz="2400" dirty="0">
                  <a:solidFill>
                    <a:srgbClr val="0033CC"/>
                  </a:solidFill>
                  <a:latin typeface="方正大黑_GBK" charset="-122"/>
                  <a:ea typeface="方正大黑_GBK" charset="-122"/>
                </a:rPr>
                <a:t>2003</a:t>
              </a:r>
              <a:endParaRPr lang="zh-CN" altLang="en-US" sz="2400" dirty="0">
                <a:solidFill>
                  <a:srgbClr val="0033CC"/>
                </a:solidFill>
                <a:latin typeface="方正大黑_GBK" charset="-122"/>
                <a:ea typeface="方正大黑_GBK" charset="-122"/>
              </a:endParaRPr>
            </a:p>
          </p:txBody>
        </p:sp>
      </p:grpSp>
      <p:grpSp>
        <p:nvGrpSpPr>
          <p:cNvPr id="16" name="组合 55"/>
          <p:cNvGrpSpPr/>
          <p:nvPr/>
        </p:nvGrpSpPr>
        <p:grpSpPr>
          <a:xfrm>
            <a:off x="2898775" y="3306763"/>
            <a:ext cx="650875" cy="1162050"/>
            <a:chOff x="3612439" y="2474628"/>
            <a:chExt cx="797312" cy="1530656"/>
          </a:xfrm>
        </p:grpSpPr>
        <p:cxnSp>
          <p:nvCxnSpPr>
            <p:cNvPr id="14" name="直接连接符 13"/>
            <p:cNvCxnSpPr/>
            <p:nvPr/>
          </p:nvCxnSpPr>
          <p:spPr>
            <a:xfrm flipV="1">
              <a:off x="4013040" y="3288050"/>
              <a:ext cx="0" cy="717234"/>
            </a:xfrm>
            <a:prstGeom prst="line">
              <a:avLst/>
            </a:prstGeom>
            <a:ln w="28575">
              <a:solidFill>
                <a:srgbClr val="7E7E7E"/>
              </a:solidFill>
              <a:head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椭圆 14"/>
            <p:cNvSpPr/>
            <p:nvPr/>
          </p:nvSpPr>
          <p:spPr>
            <a:xfrm flipV="1">
              <a:off x="3612439" y="2474628"/>
              <a:ext cx="797312" cy="796693"/>
            </a:xfrm>
            <a:prstGeom prst="ellipse">
              <a:avLst/>
            </a:prstGeom>
            <a:noFill/>
            <a:ln w="38100">
              <a:solidFill>
                <a:srgbClr val="7E7E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17" name="Group 4"/>
            <p:cNvGrpSpPr>
              <a:grpSpLocks noChangeAspect="1"/>
            </p:cNvGrpSpPr>
            <p:nvPr/>
          </p:nvGrpSpPr>
          <p:grpSpPr bwMode="auto">
            <a:xfrm>
              <a:off x="3880246" y="2742885"/>
              <a:ext cx="261698" cy="260798"/>
              <a:chOff x="4940" y="1489"/>
              <a:chExt cx="291" cy="290"/>
            </a:xfrm>
            <a:solidFill>
              <a:srgbClr val="00B4D9"/>
            </a:solidFill>
          </p:grpSpPr>
          <p:sp>
            <p:nvSpPr>
              <p:cNvPr id="39" name="Freeform 5"/>
              <p:cNvSpPr>
                <a:spLocks noEditPoints="1"/>
              </p:cNvSpPr>
              <p:nvPr/>
            </p:nvSpPr>
            <p:spPr bwMode="auto">
              <a:xfrm>
                <a:off x="4940" y="1489"/>
                <a:ext cx="291" cy="290"/>
              </a:xfrm>
              <a:custGeom>
                <a:avLst/>
                <a:gdLst>
                  <a:gd name="T0" fmla="*/ 106 w 120"/>
                  <a:gd name="T1" fmla="*/ 48 h 120"/>
                  <a:gd name="T2" fmla="*/ 107 w 120"/>
                  <a:gd name="T3" fmla="*/ 30 h 120"/>
                  <a:gd name="T4" fmla="*/ 98 w 120"/>
                  <a:gd name="T5" fmla="*/ 13 h 120"/>
                  <a:gd name="T6" fmla="*/ 90 w 120"/>
                  <a:gd name="T7" fmla="*/ 13 h 120"/>
                  <a:gd name="T8" fmla="*/ 72 w 120"/>
                  <a:gd name="T9" fmla="*/ 14 h 120"/>
                  <a:gd name="T10" fmla="*/ 66 w 120"/>
                  <a:gd name="T11" fmla="*/ 0 h 120"/>
                  <a:gd name="T12" fmla="*/ 48 w 120"/>
                  <a:gd name="T13" fmla="*/ 6 h 120"/>
                  <a:gd name="T14" fmla="*/ 36 w 120"/>
                  <a:gd name="T15" fmla="*/ 19 h 120"/>
                  <a:gd name="T16" fmla="*/ 26 w 120"/>
                  <a:gd name="T17" fmla="*/ 12 h 120"/>
                  <a:gd name="T18" fmla="*/ 13 w 120"/>
                  <a:gd name="T19" fmla="*/ 22 h 120"/>
                  <a:gd name="T20" fmla="*/ 19 w 120"/>
                  <a:gd name="T21" fmla="*/ 36 h 120"/>
                  <a:gd name="T22" fmla="*/ 6 w 120"/>
                  <a:gd name="T23" fmla="*/ 48 h 120"/>
                  <a:gd name="T24" fmla="*/ 0 w 120"/>
                  <a:gd name="T25" fmla="*/ 66 h 120"/>
                  <a:gd name="T26" fmla="*/ 14 w 120"/>
                  <a:gd name="T27" fmla="*/ 72 h 120"/>
                  <a:gd name="T28" fmla="*/ 13 w 120"/>
                  <a:gd name="T29" fmla="*/ 90 h 120"/>
                  <a:gd name="T30" fmla="*/ 22 w 120"/>
                  <a:gd name="T31" fmla="*/ 107 h 120"/>
                  <a:gd name="T32" fmla="*/ 30 w 120"/>
                  <a:gd name="T33" fmla="*/ 107 h 120"/>
                  <a:gd name="T34" fmla="*/ 48 w 120"/>
                  <a:gd name="T35" fmla="*/ 106 h 120"/>
                  <a:gd name="T36" fmla="*/ 54 w 120"/>
                  <a:gd name="T37" fmla="*/ 120 h 120"/>
                  <a:gd name="T38" fmla="*/ 72 w 120"/>
                  <a:gd name="T39" fmla="*/ 114 h 120"/>
                  <a:gd name="T40" fmla="*/ 84 w 120"/>
                  <a:gd name="T41" fmla="*/ 101 h 120"/>
                  <a:gd name="T42" fmla="*/ 94 w 120"/>
                  <a:gd name="T43" fmla="*/ 108 h 120"/>
                  <a:gd name="T44" fmla="*/ 107 w 120"/>
                  <a:gd name="T45" fmla="*/ 98 h 120"/>
                  <a:gd name="T46" fmla="*/ 101 w 120"/>
                  <a:gd name="T47" fmla="*/ 84 h 120"/>
                  <a:gd name="T48" fmla="*/ 114 w 120"/>
                  <a:gd name="T49" fmla="*/ 72 h 120"/>
                  <a:gd name="T50" fmla="*/ 120 w 120"/>
                  <a:gd name="T51" fmla="*/ 54 h 120"/>
                  <a:gd name="T52" fmla="*/ 114 w 120"/>
                  <a:gd name="T53" fmla="*/ 66 h 120"/>
                  <a:gd name="T54" fmla="*/ 94 w 120"/>
                  <a:gd name="T55" fmla="*/ 85 h 120"/>
                  <a:gd name="T56" fmla="*/ 94 w 120"/>
                  <a:gd name="T57" fmla="*/ 102 h 120"/>
                  <a:gd name="T58" fmla="*/ 66 w 120"/>
                  <a:gd name="T59" fmla="*/ 102 h 120"/>
                  <a:gd name="T60" fmla="*/ 54 w 120"/>
                  <a:gd name="T61" fmla="*/ 114 h 120"/>
                  <a:gd name="T62" fmla="*/ 35 w 120"/>
                  <a:gd name="T63" fmla="*/ 94 h 120"/>
                  <a:gd name="T64" fmla="*/ 18 w 120"/>
                  <a:gd name="T65" fmla="*/ 94 h 120"/>
                  <a:gd name="T66" fmla="*/ 18 w 120"/>
                  <a:gd name="T67" fmla="*/ 66 h 120"/>
                  <a:gd name="T68" fmla="*/ 6 w 120"/>
                  <a:gd name="T69" fmla="*/ 54 h 120"/>
                  <a:gd name="T70" fmla="*/ 26 w 120"/>
                  <a:gd name="T71" fmla="*/ 35 h 120"/>
                  <a:gd name="T72" fmla="*/ 26 w 120"/>
                  <a:gd name="T73" fmla="*/ 18 h 120"/>
                  <a:gd name="T74" fmla="*/ 54 w 120"/>
                  <a:gd name="T75" fmla="*/ 18 h 120"/>
                  <a:gd name="T76" fmla="*/ 66 w 120"/>
                  <a:gd name="T77" fmla="*/ 6 h 120"/>
                  <a:gd name="T78" fmla="*/ 85 w 120"/>
                  <a:gd name="T79" fmla="*/ 26 h 120"/>
                  <a:gd name="T80" fmla="*/ 102 w 120"/>
                  <a:gd name="T81" fmla="*/ 26 h 120"/>
                  <a:gd name="T82" fmla="*/ 102 w 120"/>
                  <a:gd name="T83" fmla="*/ 54 h 120"/>
                  <a:gd name="T84" fmla="*/ 114 w 120"/>
                  <a:gd name="T85" fmla="*/ 66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0" h="120">
                    <a:moveTo>
                      <a:pt x="114" y="48"/>
                    </a:moveTo>
                    <a:cubicBezTo>
                      <a:pt x="106" y="48"/>
                      <a:pt x="106" y="48"/>
                      <a:pt x="106" y="48"/>
                    </a:cubicBezTo>
                    <a:cubicBezTo>
                      <a:pt x="105" y="44"/>
                      <a:pt x="104" y="40"/>
                      <a:pt x="101" y="36"/>
                    </a:cubicBezTo>
                    <a:cubicBezTo>
                      <a:pt x="107" y="30"/>
                      <a:pt x="107" y="30"/>
                      <a:pt x="107" y="30"/>
                    </a:cubicBezTo>
                    <a:cubicBezTo>
                      <a:pt x="109" y="28"/>
                      <a:pt x="109" y="24"/>
                      <a:pt x="107" y="22"/>
                    </a:cubicBezTo>
                    <a:cubicBezTo>
                      <a:pt x="98" y="13"/>
                      <a:pt x="98" y="13"/>
                      <a:pt x="98" y="13"/>
                    </a:cubicBezTo>
                    <a:cubicBezTo>
                      <a:pt x="97" y="12"/>
                      <a:pt x="96" y="12"/>
                      <a:pt x="94" y="12"/>
                    </a:cubicBezTo>
                    <a:cubicBezTo>
                      <a:pt x="92" y="12"/>
                      <a:pt x="91" y="12"/>
                      <a:pt x="90" y="13"/>
                    </a:cubicBezTo>
                    <a:cubicBezTo>
                      <a:pt x="84" y="19"/>
                      <a:pt x="84" y="19"/>
                      <a:pt x="84" y="19"/>
                    </a:cubicBezTo>
                    <a:cubicBezTo>
                      <a:pt x="80" y="16"/>
                      <a:pt x="76" y="15"/>
                      <a:pt x="72" y="14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72" y="3"/>
                      <a:pt x="69" y="0"/>
                      <a:pt x="66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1" y="0"/>
                      <a:pt x="48" y="3"/>
                      <a:pt x="48" y="6"/>
                    </a:cubicBezTo>
                    <a:cubicBezTo>
                      <a:pt x="48" y="14"/>
                      <a:pt x="48" y="14"/>
                      <a:pt x="48" y="14"/>
                    </a:cubicBezTo>
                    <a:cubicBezTo>
                      <a:pt x="44" y="15"/>
                      <a:pt x="40" y="16"/>
                      <a:pt x="36" y="19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29" y="12"/>
                      <a:pt x="28" y="12"/>
                      <a:pt x="26" y="12"/>
                    </a:cubicBezTo>
                    <a:cubicBezTo>
                      <a:pt x="24" y="12"/>
                      <a:pt x="23" y="12"/>
                      <a:pt x="22" y="13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1" y="24"/>
                      <a:pt x="11" y="28"/>
                      <a:pt x="13" y="30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16" y="40"/>
                      <a:pt x="15" y="44"/>
                      <a:pt x="14" y="48"/>
                    </a:cubicBezTo>
                    <a:cubicBezTo>
                      <a:pt x="6" y="48"/>
                      <a:pt x="6" y="48"/>
                      <a:pt x="6" y="48"/>
                    </a:cubicBezTo>
                    <a:cubicBezTo>
                      <a:pt x="3" y="48"/>
                      <a:pt x="0" y="51"/>
                      <a:pt x="0" y="54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69"/>
                      <a:pt x="3" y="72"/>
                      <a:pt x="6" y="72"/>
                    </a:cubicBezTo>
                    <a:cubicBezTo>
                      <a:pt x="14" y="72"/>
                      <a:pt x="14" y="72"/>
                      <a:pt x="14" y="72"/>
                    </a:cubicBezTo>
                    <a:cubicBezTo>
                      <a:pt x="15" y="76"/>
                      <a:pt x="16" y="80"/>
                      <a:pt x="19" y="84"/>
                    </a:cubicBezTo>
                    <a:cubicBezTo>
                      <a:pt x="13" y="90"/>
                      <a:pt x="13" y="90"/>
                      <a:pt x="13" y="90"/>
                    </a:cubicBezTo>
                    <a:cubicBezTo>
                      <a:pt x="11" y="92"/>
                      <a:pt x="11" y="96"/>
                      <a:pt x="13" y="98"/>
                    </a:cubicBezTo>
                    <a:cubicBezTo>
                      <a:pt x="22" y="107"/>
                      <a:pt x="22" y="107"/>
                      <a:pt x="22" y="107"/>
                    </a:cubicBezTo>
                    <a:cubicBezTo>
                      <a:pt x="23" y="108"/>
                      <a:pt x="25" y="108"/>
                      <a:pt x="26" y="108"/>
                    </a:cubicBezTo>
                    <a:cubicBezTo>
                      <a:pt x="28" y="108"/>
                      <a:pt x="29" y="108"/>
                      <a:pt x="30" y="107"/>
                    </a:cubicBezTo>
                    <a:cubicBezTo>
                      <a:pt x="36" y="101"/>
                      <a:pt x="36" y="101"/>
                      <a:pt x="36" y="101"/>
                    </a:cubicBezTo>
                    <a:cubicBezTo>
                      <a:pt x="40" y="104"/>
                      <a:pt x="44" y="105"/>
                      <a:pt x="48" y="106"/>
                    </a:cubicBezTo>
                    <a:cubicBezTo>
                      <a:pt x="48" y="114"/>
                      <a:pt x="48" y="114"/>
                      <a:pt x="48" y="114"/>
                    </a:cubicBezTo>
                    <a:cubicBezTo>
                      <a:pt x="48" y="117"/>
                      <a:pt x="51" y="120"/>
                      <a:pt x="54" y="120"/>
                    </a:cubicBezTo>
                    <a:cubicBezTo>
                      <a:pt x="66" y="120"/>
                      <a:pt x="66" y="120"/>
                      <a:pt x="66" y="120"/>
                    </a:cubicBezTo>
                    <a:cubicBezTo>
                      <a:pt x="69" y="120"/>
                      <a:pt x="72" y="117"/>
                      <a:pt x="72" y="114"/>
                    </a:cubicBezTo>
                    <a:cubicBezTo>
                      <a:pt x="72" y="106"/>
                      <a:pt x="72" y="106"/>
                      <a:pt x="72" y="106"/>
                    </a:cubicBezTo>
                    <a:cubicBezTo>
                      <a:pt x="76" y="105"/>
                      <a:pt x="80" y="104"/>
                      <a:pt x="84" y="101"/>
                    </a:cubicBezTo>
                    <a:cubicBezTo>
                      <a:pt x="90" y="107"/>
                      <a:pt x="90" y="107"/>
                      <a:pt x="90" y="107"/>
                    </a:cubicBezTo>
                    <a:cubicBezTo>
                      <a:pt x="91" y="108"/>
                      <a:pt x="92" y="108"/>
                      <a:pt x="94" y="108"/>
                    </a:cubicBezTo>
                    <a:cubicBezTo>
                      <a:pt x="95" y="108"/>
                      <a:pt x="97" y="108"/>
                      <a:pt x="98" y="107"/>
                    </a:cubicBezTo>
                    <a:cubicBezTo>
                      <a:pt x="107" y="98"/>
                      <a:pt x="107" y="98"/>
                      <a:pt x="107" y="98"/>
                    </a:cubicBezTo>
                    <a:cubicBezTo>
                      <a:pt x="109" y="96"/>
                      <a:pt x="109" y="92"/>
                      <a:pt x="107" y="90"/>
                    </a:cubicBezTo>
                    <a:cubicBezTo>
                      <a:pt x="101" y="84"/>
                      <a:pt x="101" y="84"/>
                      <a:pt x="101" y="84"/>
                    </a:cubicBezTo>
                    <a:cubicBezTo>
                      <a:pt x="104" y="80"/>
                      <a:pt x="105" y="76"/>
                      <a:pt x="106" y="72"/>
                    </a:cubicBezTo>
                    <a:cubicBezTo>
                      <a:pt x="114" y="72"/>
                      <a:pt x="114" y="72"/>
                      <a:pt x="114" y="72"/>
                    </a:cubicBezTo>
                    <a:cubicBezTo>
                      <a:pt x="117" y="72"/>
                      <a:pt x="120" y="69"/>
                      <a:pt x="120" y="66"/>
                    </a:cubicBezTo>
                    <a:cubicBezTo>
                      <a:pt x="120" y="54"/>
                      <a:pt x="120" y="54"/>
                      <a:pt x="120" y="54"/>
                    </a:cubicBezTo>
                    <a:cubicBezTo>
                      <a:pt x="120" y="51"/>
                      <a:pt x="117" y="48"/>
                      <a:pt x="114" y="48"/>
                    </a:cubicBezTo>
                    <a:close/>
                    <a:moveTo>
                      <a:pt x="114" y="66"/>
                    </a:moveTo>
                    <a:cubicBezTo>
                      <a:pt x="102" y="66"/>
                      <a:pt x="102" y="66"/>
                      <a:pt x="102" y="66"/>
                    </a:cubicBezTo>
                    <a:cubicBezTo>
                      <a:pt x="101" y="73"/>
                      <a:pt x="98" y="80"/>
                      <a:pt x="94" y="85"/>
                    </a:cubicBezTo>
                    <a:cubicBezTo>
                      <a:pt x="102" y="94"/>
                      <a:pt x="102" y="94"/>
                      <a:pt x="102" y="94"/>
                    </a:cubicBezTo>
                    <a:cubicBezTo>
                      <a:pt x="94" y="102"/>
                      <a:pt x="94" y="102"/>
                      <a:pt x="94" y="102"/>
                    </a:cubicBezTo>
                    <a:cubicBezTo>
                      <a:pt x="85" y="94"/>
                      <a:pt x="85" y="94"/>
                      <a:pt x="85" y="94"/>
                    </a:cubicBezTo>
                    <a:cubicBezTo>
                      <a:pt x="80" y="98"/>
                      <a:pt x="73" y="101"/>
                      <a:pt x="66" y="102"/>
                    </a:cubicBezTo>
                    <a:cubicBezTo>
                      <a:pt x="66" y="114"/>
                      <a:pt x="66" y="114"/>
                      <a:pt x="66" y="114"/>
                    </a:cubicBezTo>
                    <a:cubicBezTo>
                      <a:pt x="54" y="114"/>
                      <a:pt x="54" y="114"/>
                      <a:pt x="54" y="114"/>
                    </a:cubicBezTo>
                    <a:cubicBezTo>
                      <a:pt x="54" y="102"/>
                      <a:pt x="54" y="102"/>
                      <a:pt x="54" y="102"/>
                    </a:cubicBezTo>
                    <a:cubicBezTo>
                      <a:pt x="47" y="101"/>
                      <a:pt x="40" y="98"/>
                      <a:pt x="35" y="94"/>
                    </a:cubicBezTo>
                    <a:cubicBezTo>
                      <a:pt x="26" y="102"/>
                      <a:pt x="26" y="102"/>
                      <a:pt x="26" y="102"/>
                    </a:cubicBezTo>
                    <a:cubicBezTo>
                      <a:pt x="18" y="94"/>
                      <a:pt x="18" y="94"/>
                      <a:pt x="18" y="94"/>
                    </a:cubicBezTo>
                    <a:cubicBezTo>
                      <a:pt x="26" y="85"/>
                      <a:pt x="26" y="85"/>
                      <a:pt x="26" y="85"/>
                    </a:cubicBezTo>
                    <a:cubicBezTo>
                      <a:pt x="22" y="80"/>
                      <a:pt x="19" y="73"/>
                      <a:pt x="18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6" y="54"/>
                      <a:pt x="6" y="54"/>
                      <a:pt x="6" y="54"/>
                    </a:cubicBezTo>
                    <a:cubicBezTo>
                      <a:pt x="18" y="54"/>
                      <a:pt x="18" y="54"/>
                      <a:pt x="18" y="54"/>
                    </a:cubicBezTo>
                    <a:cubicBezTo>
                      <a:pt x="19" y="47"/>
                      <a:pt x="22" y="40"/>
                      <a:pt x="26" y="35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40" y="22"/>
                      <a:pt x="47" y="19"/>
                      <a:pt x="54" y="18"/>
                    </a:cubicBezTo>
                    <a:cubicBezTo>
                      <a:pt x="54" y="6"/>
                      <a:pt x="54" y="6"/>
                      <a:pt x="54" y="6"/>
                    </a:cubicBezTo>
                    <a:cubicBezTo>
                      <a:pt x="66" y="6"/>
                      <a:pt x="66" y="6"/>
                      <a:pt x="66" y="6"/>
                    </a:cubicBezTo>
                    <a:cubicBezTo>
                      <a:pt x="66" y="18"/>
                      <a:pt x="66" y="18"/>
                      <a:pt x="66" y="18"/>
                    </a:cubicBezTo>
                    <a:cubicBezTo>
                      <a:pt x="73" y="19"/>
                      <a:pt x="80" y="22"/>
                      <a:pt x="85" y="26"/>
                    </a:cubicBezTo>
                    <a:cubicBezTo>
                      <a:pt x="94" y="18"/>
                      <a:pt x="94" y="18"/>
                      <a:pt x="94" y="18"/>
                    </a:cubicBezTo>
                    <a:cubicBezTo>
                      <a:pt x="102" y="26"/>
                      <a:pt x="102" y="26"/>
                      <a:pt x="102" y="26"/>
                    </a:cubicBezTo>
                    <a:cubicBezTo>
                      <a:pt x="94" y="35"/>
                      <a:pt x="94" y="35"/>
                      <a:pt x="94" y="35"/>
                    </a:cubicBezTo>
                    <a:cubicBezTo>
                      <a:pt x="98" y="40"/>
                      <a:pt x="101" y="47"/>
                      <a:pt x="102" y="54"/>
                    </a:cubicBezTo>
                    <a:cubicBezTo>
                      <a:pt x="114" y="54"/>
                      <a:pt x="114" y="54"/>
                      <a:pt x="114" y="54"/>
                    </a:cubicBezTo>
                    <a:lnTo>
                      <a:pt x="114" y="66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0" name="Freeform 6"/>
              <p:cNvSpPr>
                <a:spLocks noEditPoints="1"/>
              </p:cNvSpPr>
              <p:nvPr/>
            </p:nvSpPr>
            <p:spPr bwMode="auto">
              <a:xfrm>
                <a:off x="5013" y="1562"/>
                <a:ext cx="145" cy="145"/>
              </a:xfrm>
              <a:custGeom>
                <a:avLst/>
                <a:gdLst>
                  <a:gd name="T0" fmla="*/ 30 w 60"/>
                  <a:gd name="T1" fmla="*/ 0 h 60"/>
                  <a:gd name="T2" fmla="*/ 0 w 60"/>
                  <a:gd name="T3" fmla="*/ 30 h 60"/>
                  <a:gd name="T4" fmla="*/ 30 w 60"/>
                  <a:gd name="T5" fmla="*/ 60 h 60"/>
                  <a:gd name="T6" fmla="*/ 60 w 60"/>
                  <a:gd name="T7" fmla="*/ 30 h 60"/>
                  <a:gd name="T8" fmla="*/ 30 w 60"/>
                  <a:gd name="T9" fmla="*/ 0 h 60"/>
                  <a:gd name="T10" fmla="*/ 30 w 60"/>
                  <a:gd name="T11" fmla="*/ 54 h 60"/>
                  <a:gd name="T12" fmla="*/ 6 w 60"/>
                  <a:gd name="T13" fmla="*/ 30 h 60"/>
                  <a:gd name="T14" fmla="*/ 30 w 60"/>
                  <a:gd name="T15" fmla="*/ 6 h 60"/>
                  <a:gd name="T16" fmla="*/ 54 w 60"/>
                  <a:gd name="T17" fmla="*/ 30 h 60"/>
                  <a:gd name="T18" fmla="*/ 30 w 60"/>
                  <a:gd name="T19" fmla="*/ 5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0" h="60">
                    <a:moveTo>
                      <a:pt x="30" y="0"/>
                    </a:moveTo>
                    <a:cubicBezTo>
                      <a:pt x="13" y="0"/>
                      <a:pt x="0" y="13"/>
                      <a:pt x="0" y="30"/>
                    </a:cubicBezTo>
                    <a:cubicBezTo>
                      <a:pt x="0" y="47"/>
                      <a:pt x="13" y="60"/>
                      <a:pt x="30" y="60"/>
                    </a:cubicBezTo>
                    <a:cubicBezTo>
                      <a:pt x="47" y="60"/>
                      <a:pt x="60" y="47"/>
                      <a:pt x="60" y="30"/>
                    </a:cubicBezTo>
                    <a:cubicBezTo>
                      <a:pt x="60" y="13"/>
                      <a:pt x="47" y="0"/>
                      <a:pt x="30" y="0"/>
                    </a:cubicBezTo>
                    <a:close/>
                    <a:moveTo>
                      <a:pt x="30" y="54"/>
                    </a:moveTo>
                    <a:cubicBezTo>
                      <a:pt x="17" y="54"/>
                      <a:pt x="6" y="43"/>
                      <a:pt x="6" y="30"/>
                    </a:cubicBezTo>
                    <a:cubicBezTo>
                      <a:pt x="6" y="17"/>
                      <a:pt x="17" y="6"/>
                      <a:pt x="30" y="6"/>
                    </a:cubicBezTo>
                    <a:cubicBezTo>
                      <a:pt x="43" y="6"/>
                      <a:pt x="54" y="17"/>
                      <a:pt x="54" y="30"/>
                    </a:cubicBezTo>
                    <a:cubicBezTo>
                      <a:pt x="54" y="43"/>
                      <a:pt x="43" y="54"/>
                      <a:pt x="30" y="5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8" name="组合 57"/>
          <p:cNvGrpSpPr/>
          <p:nvPr/>
        </p:nvGrpSpPr>
        <p:grpSpPr>
          <a:xfrm>
            <a:off x="6251575" y="3306763"/>
            <a:ext cx="650875" cy="1162050"/>
            <a:chOff x="7726943" y="2474628"/>
            <a:chExt cx="797312" cy="1530656"/>
          </a:xfrm>
        </p:grpSpPr>
        <p:cxnSp>
          <p:nvCxnSpPr>
            <p:cNvPr id="20" name="直接连接符 19"/>
            <p:cNvCxnSpPr/>
            <p:nvPr/>
          </p:nvCxnSpPr>
          <p:spPr>
            <a:xfrm flipV="1">
              <a:off x="8127544" y="3288050"/>
              <a:ext cx="0" cy="717234"/>
            </a:xfrm>
            <a:prstGeom prst="line">
              <a:avLst/>
            </a:prstGeom>
            <a:ln w="28575">
              <a:solidFill>
                <a:srgbClr val="7E7E7E"/>
              </a:solidFill>
              <a:head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椭圆 20"/>
            <p:cNvSpPr/>
            <p:nvPr/>
          </p:nvSpPr>
          <p:spPr>
            <a:xfrm flipV="1">
              <a:off x="7726943" y="2474628"/>
              <a:ext cx="797312" cy="796693"/>
            </a:xfrm>
            <a:prstGeom prst="ellipse">
              <a:avLst/>
            </a:prstGeom>
            <a:noFill/>
            <a:ln w="38100">
              <a:solidFill>
                <a:srgbClr val="7E7E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783" name="Freeform 10"/>
            <p:cNvSpPr>
              <a:spLocks noEditPoints="1"/>
            </p:cNvSpPr>
            <p:nvPr/>
          </p:nvSpPr>
          <p:spPr>
            <a:xfrm>
              <a:off x="8004545" y="2756252"/>
              <a:ext cx="242108" cy="234064"/>
            </a:xfrm>
            <a:custGeom>
              <a:avLst/>
              <a:gdLst>
                <a:gd name="txL" fmla="*/ 0 w 124"/>
                <a:gd name="txT" fmla="*/ 0 h 120"/>
                <a:gd name="txR" fmla="*/ 124 w 124"/>
                <a:gd name="txB" fmla="*/ 120 h 120"/>
              </a:gdLst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24" h="120">
                  <a:moveTo>
                    <a:pt x="62" y="0"/>
                  </a:moveTo>
                  <a:cubicBezTo>
                    <a:pt x="85" y="0"/>
                    <a:pt x="104" y="19"/>
                    <a:pt x="104" y="42"/>
                  </a:cubicBezTo>
                  <a:cubicBezTo>
                    <a:pt x="104" y="65"/>
                    <a:pt x="106" y="72"/>
                    <a:pt x="120" y="86"/>
                  </a:cubicBezTo>
                  <a:cubicBezTo>
                    <a:pt x="124" y="90"/>
                    <a:pt x="121" y="96"/>
                    <a:pt x="116" y="96"/>
                  </a:cubicBezTo>
                  <a:cubicBezTo>
                    <a:pt x="83" y="96"/>
                    <a:pt x="83" y="96"/>
                    <a:pt x="83" y="96"/>
                  </a:cubicBezTo>
                  <a:cubicBezTo>
                    <a:pt x="83" y="99"/>
                    <a:pt x="83" y="99"/>
                    <a:pt x="83" y="99"/>
                  </a:cubicBezTo>
                  <a:cubicBezTo>
                    <a:pt x="83" y="111"/>
                    <a:pt x="74" y="120"/>
                    <a:pt x="62" y="120"/>
                  </a:cubicBezTo>
                  <a:cubicBezTo>
                    <a:pt x="50" y="120"/>
                    <a:pt x="41" y="111"/>
                    <a:pt x="41" y="99"/>
                  </a:cubicBezTo>
                  <a:cubicBezTo>
                    <a:pt x="41" y="96"/>
                    <a:pt x="41" y="96"/>
                    <a:pt x="41" y="96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3" y="96"/>
                    <a:pt x="0" y="90"/>
                    <a:pt x="4" y="86"/>
                  </a:cubicBezTo>
                  <a:cubicBezTo>
                    <a:pt x="12" y="78"/>
                    <a:pt x="16" y="71"/>
                    <a:pt x="18" y="64"/>
                  </a:cubicBezTo>
                  <a:cubicBezTo>
                    <a:pt x="20" y="59"/>
                    <a:pt x="20" y="54"/>
                    <a:pt x="20" y="42"/>
                  </a:cubicBezTo>
                  <a:cubicBezTo>
                    <a:pt x="20" y="19"/>
                    <a:pt x="39" y="0"/>
                    <a:pt x="62" y="0"/>
                  </a:cubicBezTo>
                  <a:close/>
                  <a:moveTo>
                    <a:pt x="62" y="6"/>
                  </a:moveTo>
                  <a:cubicBezTo>
                    <a:pt x="42" y="6"/>
                    <a:pt x="26" y="22"/>
                    <a:pt x="26" y="42"/>
                  </a:cubicBezTo>
                  <a:cubicBezTo>
                    <a:pt x="26" y="60"/>
                    <a:pt x="26" y="72"/>
                    <a:pt x="8" y="90"/>
                  </a:cubicBezTo>
                  <a:cubicBezTo>
                    <a:pt x="116" y="90"/>
                    <a:pt x="116" y="90"/>
                    <a:pt x="116" y="90"/>
                  </a:cubicBezTo>
                  <a:cubicBezTo>
                    <a:pt x="98" y="72"/>
                    <a:pt x="98" y="60"/>
                    <a:pt x="98" y="42"/>
                  </a:cubicBezTo>
                  <a:cubicBezTo>
                    <a:pt x="98" y="22"/>
                    <a:pt x="82" y="6"/>
                    <a:pt x="62" y="6"/>
                  </a:cubicBezTo>
                  <a:close/>
                  <a:moveTo>
                    <a:pt x="77" y="96"/>
                  </a:moveTo>
                  <a:cubicBezTo>
                    <a:pt x="47" y="96"/>
                    <a:pt x="47" y="96"/>
                    <a:pt x="47" y="96"/>
                  </a:cubicBezTo>
                  <a:cubicBezTo>
                    <a:pt x="47" y="99"/>
                    <a:pt x="47" y="99"/>
                    <a:pt x="47" y="99"/>
                  </a:cubicBezTo>
                  <a:cubicBezTo>
                    <a:pt x="47" y="107"/>
                    <a:pt x="54" y="114"/>
                    <a:pt x="62" y="114"/>
                  </a:cubicBezTo>
                  <a:cubicBezTo>
                    <a:pt x="70" y="114"/>
                    <a:pt x="77" y="107"/>
                    <a:pt x="77" y="99"/>
                  </a:cubicBezTo>
                  <a:lnTo>
                    <a:pt x="77" y="96"/>
                  </a:lnTo>
                  <a:close/>
                </a:path>
              </a:pathLst>
            </a:custGeom>
            <a:solidFill>
              <a:srgbClr val="00B4D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22" name="组合 30"/>
          <p:cNvGrpSpPr/>
          <p:nvPr/>
        </p:nvGrpSpPr>
        <p:grpSpPr>
          <a:xfrm>
            <a:off x="1163638" y="4541838"/>
            <a:ext cx="650875" cy="1212850"/>
            <a:chOff x="1485252" y="4076135"/>
            <a:chExt cx="797312" cy="1530667"/>
          </a:xfrm>
        </p:grpSpPr>
        <p:grpSp>
          <p:nvGrpSpPr>
            <p:cNvPr id="74777" name="组合 2"/>
            <p:cNvGrpSpPr/>
            <p:nvPr/>
          </p:nvGrpSpPr>
          <p:grpSpPr>
            <a:xfrm>
              <a:off x="1485252" y="4076135"/>
              <a:ext cx="797312" cy="1530667"/>
              <a:chOff x="1485252" y="4076135"/>
              <a:chExt cx="797312" cy="1530667"/>
            </a:xfrm>
          </p:grpSpPr>
          <p:cxnSp>
            <p:nvCxnSpPr>
              <p:cNvPr id="10" name="直接连接符 9"/>
              <p:cNvCxnSpPr/>
              <p:nvPr/>
            </p:nvCxnSpPr>
            <p:spPr>
              <a:xfrm>
                <a:off x="1885853" y="4076135"/>
                <a:ext cx="0" cy="717250"/>
              </a:xfrm>
              <a:prstGeom prst="line">
                <a:avLst/>
              </a:prstGeom>
              <a:ln w="28575">
                <a:solidFill>
                  <a:srgbClr val="7E7E7E"/>
                </a:solidFill>
                <a:head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椭圆 10"/>
              <p:cNvSpPr/>
              <p:nvPr/>
            </p:nvSpPr>
            <p:spPr>
              <a:xfrm>
                <a:off x="1485252" y="4809413"/>
                <a:ext cx="797312" cy="797389"/>
              </a:xfrm>
              <a:prstGeom prst="ellipse">
                <a:avLst/>
              </a:prstGeom>
              <a:noFill/>
              <a:ln w="38100">
                <a:solidFill>
                  <a:srgbClr val="7E7E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74778" name="Freeform 14"/>
            <p:cNvSpPr>
              <a:spLocks noEditPoints="1"/>
            </p:cNvSpPr>
            <p:nvPr/>
          </p:nvSpPr>
          <p:spPr>
            <a:xfrm>
              <a:off x="1759120" y="5085056"/>
              <a:ext cx="249576" cy="246180"/>
            </a:xfrm>
            <a:custGeom>
              <a:avLst/>
              <a:gdLst>
                <a:gd name="txL" fmla="*/ 0 w 122"/>
                <a:gd name="txT" fmla="*/ 0 h 120"/>
                <a:gd name="txR" fmla="*/ 122 w 122"/>
                <a:gd name="txB" fmla="*/ 120 h 120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22" h="120">
                  <a:moveTo>
                    <a:pt x="119" y="43"/>
                  </a:moveTo>
                  <a:cubicBezTo>
                    <a:pt x="65" y="1"/>
                    <a:pt x="65" y="1"/>
                    <a:pt x="65" y="1"/>
                  </a:cubicBezTo>
                  <a:cubicBezTo>
                    <a:pt x="64" y="0"/>
                    <a:pt x="62" y="0"/>
                    <a:pt x="61" y="0"/>
                  </a:cubicBezTo>
                  <a:cubicBezTo>
                    <a:pt x="60" y="0"/>
                    <a:pt x="58" y="0"/>
                    <a:pt x="57" y="1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1" y="45"/>
                    <a:pt x="0" y="48"/>
                    <a:pt x="1" y="50"/>
                  </a:cubicBezTo>
                  <a:cubicBezTo>
                    <a:pt x="2" y="52"/>
                    <a:pt x="4" y="54"/>
                    <a:pt x="7" y="54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120"/>
                    <a:pt x="13" y="120"/>
                    <a:pt x="13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72"/>
                    <a:pt x="49" y="72"/>
                    <a:pt x="49" y="72"/>
                  </a:cubicBezTo>
                  <a:cubicBezTo>
                    <a:pt x="73" y="72"/>
                    <a:pt x="73" y="72"/>
                    <a:pt x="73" y="72"/>
                  </a:cubicBezTo>
                  <a:cubicBezTo>
                    <a:pt x="73" y="120"/>
                    <a:pt x="73" y="120"/>
                    <a:pt x="73" y="120"/>
                  </a:cubicBezTo>
                  <a:cubicBezTo>
                    <a:pt x="109" y="120"/>
                    <a:pt x="109" y="120"/>
                    <a:pt x="109" y="120"/>
                  </a:cubicBezTo>
                  <a:cubicBezTo>
                    <a:pt x="109" y="54"/>
                    <a:pt x="109" y="54"/>
                    <a:pt x="109" y="54"/>
                  </a:cubicBezTo>
                  <a:cubicBezTo>
                    <a:pt x="115" y="54"/>
                    <a:pt x="115" y="54"/>
                    <a:pt x="115" y="54"/>
                  </a:cubicBezTo>
                  <a:cubicBezTo>
                    <a:pt x="118" y="54"/>
                    <a:pt x="120" y="52"/>
                    <a:pt x="121" y="50"/>
                  </a:cubicBezTo>
                  <a:cubicBezTo>
                    <a:pt x="122" y="48"/>
                    <a:pt x="121" y="45"/>
                    <a:pt x="119" y="43"/>
                  </a:cubicBezTo>
                  <a:close/>
                  <a:moveTo>
                    <a:pt x="103" y="48"/>
                  </a:moveTo>
                  <a:cubicBezTo>
                    <a:pt x="103" y="114"/>
                    <a:pt x="103" y="114"/>
                    <a:pt x="103" y="114"/>
                  </a:cubicBezTo>
                  <a:cubicBezTo>
                    <a:pt x="79" y="114"/>
                    <a:pt x="79" y="114"/>
                    <a:pt x="79" y="114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9" y="69"/>
                    <a:pt x="76" y="66"/>
                    <a:pt x="73" y="66"/>
                  </a:cubicBezTo>
                  <a:cubicBezTo>
                    <a:pt x="49" y="66"/>
                    <a:pt x="49" y="66"/>
                    <a:pt x="49" y="66"/>
                  </a:cubicBezTo>
                  <a:cubicBezTo>
                    <a:pt x="46" y="66"/>
                    <a:pt x="43" y="69"/>
                    <a:pt x="43" y="72"/>
                  </a:cubicBezTo>
                  <a:cubicBezTo>
                    <a:pt x="43" y="114"/>
                    <a:pt x="43" y="114"/>
                    <a:pt x="43" y="114"/>
                  </a:cubicBezTo>
                  <a:cubicBezTo>
                    <a:pt x="19" y="114"/>
                    <a:pt x="19" y="114"/>
                    <a:pt x="19" y="114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115" y="48"/>
                    <a:pt x="115" y="48"/>
                    <a:pt x="115" y="48"/>
                  </a:cubicBezTo>
                  <a:lnTo>
                    <a:pt x="103" y="48"/>
                  </a:lnTo>
                  <a:close/>
                </a:path>
              </a:pathLst>
            </a:custGeom>
            <a:solidFill>
              <a:srgbClr val="00B4D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24" name="组合 56"/>
          <p:cNvGrpSpPr/>
          <p:nvPr/>
        </p:nvGrpSpPr>
        <p:grpSpPr>
          <a:xfrm>
            <a:off x="4570413" y="4541838"/>
            <a:ext cx="649287" cy="1220787"/>
            <a:chOff x="5663337" y="4076146"/>
            <a:chExt cx="797312" cy="1530656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6062967" y="4076146"/>
              <a:ext cx="0" cy="716562"/>
            </a:xfrm>
            <a:prstGeom prst="line">
              <a:avLst/>
            </a:prstGeom>
            <a:ln w="28575">
              <a:solidFill>
                <a:srgbClr val="7E7E7E"/>
              </a:solidFill>
              <a:head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椭圆 12"/>
            <p:cNvSpPr/>
            <p:nvPr/>
          </p:nvSpPr>
          <p:spPr>
            <a:xfrm>
              <a:off x="5663337" y="4808632"/>
              <a:ext cx="797312" cy="798170"/>
            </a:xfrm>
            <a:prstGeom prst="ellipse">
              <a:avLst/>
            </a:prstGeom>
            <a:noFill/>
            <a:ln w="38100">
              <a:solidFill>
                <a:srgbClr val="7E7E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26" name="Group 17"/>
            <p:cNvGrpSpPr>
              <a:grpSpLocks noChangeAspect="1"/>
            </p:cNvGrpSpPr>
            <p:nvPr/>
          </p:nvGrpSpPr>
          <p:grpSpPr bwMode="auto">
            <a:xfrm>
              <a:off x="5914016" y="5081600"/>
              <a:ext cx="295954" cy="253092"/>
              <a:chOff x="3695" y="2036"/>
              <a:chExt cx="290" cy="248"/>
            </a:xfrm>
            <a:solidFill>
              <a:srgbClr val="00B4D9"/>
            </a:solidFill>
          </p:grpSpPr>
          <p:sp>
            <p:nvSpPr>
              <p:cNvPr id="44" name="Freeform 18"/>
              <p:cNvSpPr>
                <a:spLocks noEditPoints="1"/>
              </p:cNvSpPr>
              <p:nvPr/>
            </p:nvSpPr>
            <p:spPr bwMode="auto">
              <a:xfrm>
                <a:off x="3743" y="2053"/>
                <a:ext cx="136" cy="170"/>
              </a:xfrm>
              <a:custGeom>
                <a:avLst/>
                <a:gdLst>
                  <a:gd name="T0" fmla="*/ 28 w 56"/>
                  <a:gd name="T1" fmla="*/ 70 h 70"/>
                  <a:gd name="T2" fmla="*/ 56 w 56"/>
                  <a:gd name="T3" fmla="*/ 35 h 70"/>
                  <a:gd name="T4" fmla="*/ 28 w 56"/>
                  <a:gd name="T5" fmla="*/ 0 h 70"/>
                  <a:gd name="T6" fmla="*/ 0 w 56"/>
                  <a:gd name="T7" fmla="*/ 35 h 70"/>
                  <a:gd name="T8" fmla="*/ 28 w 56"/>
                  <a:gd name="T9" fmla="*/ 70 h 70"/>
                  <a:gd name="T10" fmla="*/ 28 w 56"/>
                  <a:gd name="T11" fmla="*/ 6 h 70"/>
                  <a:gd name="T12" fmla="*/ 50 w 56"/>
                  <a:gd name="T13" fmla="*/ 35 h 70"/>
                  <a:gd name="T14" fmla="*/ 28 w 56"/>
                  <a:gd name="T15" fmla="*/ 64 h 70"/>
                  <a:gd name="T16" fmla="*/ 6 w 56"/>
                  <a:gd name="T17" fmla="*/ 35 h 70"/>
                  <a:gd name="T18" fmla="*/ 28 w 56"/>
                  <a:gd name="T19" fmla="*/ 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6" h="70">
                    <a:moveTo>
                      <a:pt x="28" y="70"/>
                    </a:moveTo>
                    <a:cubicBezTo>
                      <a:pt x="43" y="70"/>
                      <a:pt x="56" y="55"/>
                      <a:pt x="56" y="35"/>
                    </a:cubicBezTo>
                    <a:cubicBezTo>
                      <a:pt x="56" y="16"/>
                      <a:pt x="43" y="0"/>
                      <a:pt x="28" y="0"/>
                    </a:cubicBezTo>
                    <a:cubicBezTo>
                      <a:pt x="13" y="0"/>
                      <a:pt x="0" y="16"/>
                      <a:pt x="0" y="35"/>
                    </a:cubicBezTo>
                    <a:cubicBezTo>
                      <a:pt x="0" y="55"/>
                      <a:pt x="13" y="70"/>
                      <a:pt x="28" y="70"/>
                    </a:cubicBezTo>
                    <a:close/>
                    <a:moveTo>
                      <a:pt x="28" y="6"/>
                    </a:moveTo>
                    <a:cubicBezTo>
                      <a:pt x="40" y="6"/>
                      <a:pt x="50" y="19"/>
                      <a:pt x="50" y="35"/>
                    </a:cubicBezTo>
                    <a:cubicBezTo>
                      <a:pt x="50" y="51"/>
                      <a:pt x="40" y="64"/>
                      <a:pt x="28" y="64"/>
                    </a:cubicBezTo>
                    <a:cubicBezTo>
                      <a:pt x="16" y="64"/>
                      <a:pt x="6" y="51"/>
                      <a:pt x="6" y="35"/>
                    </a:cubicBezTo>
                    <a:cubicBezTo>
                      <a:pt x="6" y="19"/>
                      <a:pt x="16" y="6"/>
                      <a:pt x="28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5" name="Freeform 19"/>
              <p:cNvSpPr/>
              <p:nvPr/>
            </p:nvSpPr>
            <p:spPr bwMode="auto">
              <a:xfrm>
                <a:off x="3847" y="2036"/>
                <a:ext cx="95" cy="146"/>
              </a:xfrm>
              <a:custGeom>
                <a:avLst/>
                <a:gdLst>
                  <a:gd name="T0" fmla="*/ 15 w 39"/>
                  <a:gd name="T1" fmla="*/ 6 h 60"/>
                  <a:gd name="T2" fmla="*/ 33 w 39"/>
                  <a:gd name="T3" fmla="*/ 30 h 60"/>
                  <a:gd name="T4" fmla="*/ 18 w 39"/>
                  <a:gd name="T5" fmla="*/ 54 h 60"/>
                  <a:gd name="T6" fmla="*/ 15 w 39"/>
                  <a:gd name="T7" fmla="*/ 60 h 60"/>
                  <a:gd name="T8" fmla="*/ 39 w 39"/>
                  <a:gd name="T9" fmla="*/ 30 h 60"/>
                  <a:gd name="T10" fmla="*/ 15 w 39"/>
                  <a:gd name="T11" fmla="*/ 0 h 60"/>
                  <a:gd name="T12" fmla="*/ 0 w 39"/>
                  <a:gd name="T13" fmla="*/ 6 h 60"/>
                  <a:gd name="T14" fmla="*/ 5 w 39"/>
                  <a:gd name="T15" fmla="*/ 10 h 60"/>
                  <a:gd name="T16" fmla="*/ 15 w 39"/>
                  <a:gd name="T17" fmla="*/ 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" h="60">
                    <a:moveTo>
                      <a:pt x="15" y="6"/>
                    </a:moveTo>
                    <a:cubicBezTo>
                      <a:pt x="25" y="6"/>
                      <a:pt x="33" y="17"/>
                      <a:pt x="33" y="30"/>
                    </a:cubicBezTo>
                    <a:cubicBezTo>
                      <a:pt x="33" y="42"/>
                      <a:pt x="26" y="52"/>
                      <a:pt x="18" y="54"/>
                    </a:cubicBezTo>
                    <a:cubicBezTo>
                      <a:pt x="17" y="56"/>
                      <a:pt x="16" y="58"/>
                      <a:pt x="15" y="60"/>
                    </a:cubicBezTo>
                    <a:cubicBezTo>
                      <a:pt x="28" y="60"/>
                      <a:pt x="39" y="47"/>
                      <a:pt x="39" y="30"/>
                    </a:cubicBezTo>
                    <a:cubicBezTo>
                      <a:pt x="39" y="14"/>
                      <a:pt x="28" y="0"/>
                      <a:pt x="15" y="0"/>
                    </a:cubicBezTo>
                    <a:cubicBezTo>
                      <a:pt x="9" y="0"/>
                      <a:pt x="4" y="2"/>
                      <a:pt x="0" y="6"/>
                    </a:cubicBezTo>
                    <a:cubicBezTo>
                      <a:pt x="2" y="7"/>
                      <a:pt x="4" y="8"/>
                      <a:pt x="5" y="10"/>
                    </a:cubicBezTo>
                    <a:cubicBezTo>
                      <a:pt x="8" y="7"/>
                      <a:pt x="11" y="6"/>
                      <a:pt x="15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6" name="Freeform 20"/>
              <p:cNvSpPr/>
              <p:nvPr/>
            </p:nvSpPr>
            <p:spPr bwMode="auto">
              <a:xfrm>
                <a:off x="3920" y="2172"/>
                <a:ext cx="65" cy="66"/>
              </a:xfrm>
              <a:custGeom>
                <a:avLst/>
                <a:gdLst>
                  <a:gd name="T0" fmla="*/ 13 w 27"/>
                  <a:gd name="T1" fmla="*/ 3 h 27"/>
                  <a:gd name="T2" fmla="*/ 6 w 27"/>
                  <a:gd name="T3" fmla="*/ 0 h 27"/>
                  <a:gd name="T4" fmla="*/ 1 w 27"/>
                  <a:gd name="T5" fmla="*/ 5 h 27"/>
                  <a:gd name="T6" fmla="*/ 21 w 27"/>
                  <a:gd name="T7" fmla="*/ 17 h 27"/>
                  <a:gd name="T8" fmla="*/ 13 w 27"/>
                  <a:gd name="T9" fmla="*/ 21 h 27"/>
                  <a:gd name="T10" fmla="*/ 0 w 27"/>
                  <a:gd name="T11" fmla="*/ 21 h 27"/>
                  <a:gd name="T12" fmla="*/ 7 w 27"/>
                  <a:gd name="T13" fmla="*/ 27 h 27"/>
                  <a:gd name="T14" fmla="*/ 13 w 27"/>
                  <a:gd name="T15" fmla="*/ 27 h 27"/>
                  <a:gd name="T16" fmla="*/ 27 w 27"/>
                  <a:gd name="T17" fmla="*/ 17 h 27"/>
                  <a:gd name="T18" fmla="*/ 13 w 27"/>
                  <a:gd name="T19" fmla="*/ 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" h="27">
                    <a:moveTo>
                      <a:pt x="13" y="3"/>
                    </a:moveTo>
                    <a:cubicBezTo>
                      <a:pt x="11" y="3"/>
                      <a:pt x="8" y="1"/>
                      <a:pt x="6" y="0"/>
                    </a:cubicBezTo>
                    <a:cubicBezTo>
                      <a:pt x="4" y="2"/>
                      <a:pt x="3" y="3"/>
                      <a:pt x="1" y="5"/>
                    </a:cubicBezTo>
                    <a:cubicBezTo>
                      <a:pt x="18" y="13"/>
                      <a:pt x="21" y="13"/>
                      <a:pt x="21" y="17"/>
                    </a:cubicBezTo>
                    <a:cubicBezTo>
                      <a:pt x="21" y="21"/>
                      <a:pt x="17" y="21"/>
                      <a:pt x="13" y="21"/>
                    </a:cubicBezTo>
                    <a:cubicBezTo>
                      <a:pt x="12" y="21"/>
                      <a:pt x="7" y="21"/>
                      <a:pt x="0" y="21"/>
                    </a:cubicBezTo>
                    <a:cubicBezTo>
                      <a:pt x="3" y="22"/>
                      <a:pt x="5" y="24"/>
                      <a:pt x="7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6" y="27"/>
                      <a:pt x="27" y="27"/>
                      <a:pt x="27" y="17"/>
                    </a:cubicBezTo>
                    <a:cubicBezTo>
                      <a:pt x="27" y="10"/>
                      <a:pt x="23" y="8"/>
                      <a:pt x="13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7" name="Freeform 21"/>
              <p:cNvSpPr/>
              <p:nvPr/>
            </p:nvSpPr>
            <p:spPr bwMode="auto">
              <a:xfrm>
                <a:off x="3695" y="2213"/>
                <a:ext cx="232" cy="71"/>
              </a:xfrm>
              <a:custGeom>
                <a:avLst/>
                <a:gdLst>
                  <a:gd name="T0" fmla="*/ 80 w 96"/>
                  <a:gd name="T1" fmla="*/ 4 h 29"/>
                  <a:gd name="T2" fmla="*/ 71 w 96"/>
                  <a:gd name="T3" fmla="*/ 0 h 29"/>
                  <a:gd name="T4" fmla="*/ 66 w 96"/>
                  <a:gd name="T5" fmla="*/ 4 h 29"/>
                  <a:gd name="T6" fmla="*/ 90 w 96"/>
                  <a:gd name="T7" fmla="*/ 18 h 29"/>
                  <a:gd name="T8" fmla="*/ 81 w 96"/>
                  <a:gd name="T9" fmla="*/ 23 h 29"/>
                  <a:gd name="T10" fmla="*/ 15 w 96"/>
                  <a:gd name="T11" fmla="*/ 23 h 29"/>
                  <a:gd name="T12" fmla="*/ 6 w 96"/>
                  <a:gd name="T13" fmla="*/ 18 h 29"/>
                  <a:gd name="T14" fmla="*/ 30 w 96"/>
                  <a:gd name="T15" fmla="*/ 4 h 29"/>
                  <a:gd name="T16" fmla="*/ 25 w 96"/>
                  <a:gd name="T17" fmla="*/ 0 h 29"/>
                  <a:gd name="T18" fmla="*/ 16 w 96"/>
                  <a:gd name="T19" fmla="*/ 4 h 29"/>
                  <a:gd name="T20" fmla="*/ 0 w 96"/>
                  <a:gd name="T21" fmla="*/ 18 h 29"/>
                  <a:gd name="T22" fmla="*/ 15 w 96"/>
                  <a:gd name="T23" fmla="*/ 29 h 29"/>
                  <a:gd name="T24" fmla="*/ 81 w 96"/>
                  <a:gd name="T25" fmla="*/ 29 h 29"/>
                  <a:gd name="T26" fmla="*/ 96 w 96"/>
                  <a:gd name="T27" fmla="*/ 18 h 29"/>
                  <a:gd name="T28" fmla="*/ 80 w 96"/>
                  <a:gd name="T2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6" h="29">
                    <a:moveTo>
                      <a:pt x="80" y="4"/>
                    </a:moveTo>
                    <a:cubicBezTo>
                      <a:pt x="78" y="3"/>
                      <a:pt x="74" y="1"/>
                      <a:pt x="71" y="0"/>
                    </a:cubicBezTo>
                    <a:cubicBezTo>
                      <a:pt x="69" y="1"/>
                      <a:pt x="68" y="3"/>
                      <a:pt x="66" y="4"/>
                    </a:cubicBezTo>
                    <a:cubicBezTo>
                      <a:pt x="86" y="14"/>
                      <a:pt x="90" y="14"/>
                      <a:pt x="90" y="18"/>
                    </a:cubicBezTo>
                    <a:cubicBezTo>
                      <a:pt x="90" y="23"/>
                      <a:pt x="85" y="23"/>
                      <a:pt x="81" y="23"/>
                    </a:cubicBezTo>
                    <a:cubicBezTo>
                      <a:pt x="76" y="23"/>
                      <a:pt x="20" y="23"/>
                      <a:pt x="15" y="23"/>
                    </a:cubicBezTo>
                    <a:cubicBezTo>
                      <a:pt x="11" y="23"/>
                      <a:pt x="6" y="23"/>
                      <a:pt x="6" y="18"/>
                    </a:cubicBezTo>
                    <a:cubicBezTo>
                      <a:pt x="6" y="14"/>
                      <a:pt x="10" y="14"/>
                      <a:pt x="30" y="4"/>
                    </a:cubicBezTo>
                    <a:cubicBezTo>
                      <a:pt x="28" y="3"/>
                      <a:pt x="27" y="1"/>
                      <a:pt x="25" y="0"/>
                    </a:cubicBezTo>
                    <a:cubicBezTo>
                      <a:pt x="22" y="1"/>
                      <a:pt x="18" y="3"/>
                      <a:pt x="16" y="4"/>
                    </a:cubicBezTo>
                    <a:cubicBezTo>
                      <a:pt x="5" y="9"/>
                      <a:pt x="0" y="11"/>
                      <a:pt x="0" y="18"/>
                    </a:cubicBezTo>
                    <a:cubicBezTo>
                      <a:pt x="0" y="29"/>
                      <a:pt x="11" y="29"/>
                      <a:pt x="15" y="29"/>
                    </a:cubicBezTo>
                    <a:cubicBezTo>
                      <a:pt x="81" y="29"/>
                      <a:pt x="81" y="29"/>
                      <a:pt x="81" y="29"/>
                    </a:cubicBezTo>
                    <a:cubicBezTo>
                      <a:pt x="85" y="29"/>
                      <a:pt x="96" y="29"/>
                      <a:pt x="96" y="18"/>
                    </a:cubicBezTo>
                    <a:cubicBezTo>
                      <a:pt x="96" y="11"/>
                      <a:pt x="91" y="9"/>
                      <a:pt x="80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27" name="组合 58"/>
          <p:cNvGrpSpPr/>
          <p:nvPr/>
        </p:nvGrpSpPr>
        <p:grpSpPr>
          <a:xfrm>
            <a:off x="7924800" y="4541838"/>
            <a:ext cx="649288" cy="1220787"/>
            <a:chOff x="9778137" y="4076146"/>
            <a:chExt cx="797312" cy="1530656"/>
          </a:xfrm>
        </p:grpSpPr>
        <p:cxnSp>
          <p:nvCxnSpPr>
            <p:cNvPr id="29" name="直接连接符 28"/>
            <p:cNvCxnSpPr/>
            <p:nvPr/>
          </p:nvCxnSpPr>
          <p:spPr>
            <a:xfrm>
              <a:off x="10177768" y="4076146"/>
              <a:ext cx="0" cy="716562"/>
            </a:xfrm>
            <a:prstGeom prst="line">
              <a:avLst/>
            </a:prstGeom>
            <a:ln w="28575">
              <a:solidFill>
                <a:srgbClr val="7E7E7E"/>
              </a:solidFill>
              <a:head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椭圆 29"/>
            <p:cNvSpPr/>
            <p:nvPr/>
          </p:nvSpPr>
          <p:spPr>
            <a:xfrm>
              <a:off x="9778137" y="4808632"/>
              <a:ext cx="797312" cy="798170"/>
            </a:xfrm>
            <a:prstGeom prst="ellipse">
              <a:avLst/>
            </a:prstGeom>
            <a:noFill/>
            <a:ln w="38100">
              <a:solidFill>
                <a:srgbClr val="7E7E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773" name="Freeform 25"/>
            <p:cNvSpPr>
              <a:spLocks noEditPoints="1"/>
            </p:cNvSpPr>
            <p:nvPr/>
          </p:nvSpPr>
          <p:spPr>
            <a:xfrm>
              <a:off x="10040419" y="5071772"/>
              <a:ext cx="272749" cy="272749"/>
            </a:xfrm>
            <a:custGeom>
              <a:avLst/>
              <a:gdLst>
                <a:gd name="txL" fmla="*/ 0 w 120"/>
                <a:gd name="txT" fmla="*/ 0 h 120"/>
                <a:gd name="txR" fmla="*/ 120 w 120"/>
                <a:gd name="txB" fmla="*/ 120 h 120"/>
              </a:gdLst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20" h="120">
                  <a:moveTo>
                    <a:pt x="78" y="0"/>
                  </a:moveTo>
                  <a:cubicBezTo>
                    <a:pt x="87" y="0"/>
                    <a:pt x="90" y="6"/>
                    <a:pt x="90" y="15"/>
                  </a:cubicBezTo>
                  <a:cubicBezTo>
                    <a:pt x="90" y="26"/>
                    <a:pt x="87" y="37"/>
                    <a:pt x="82" y="47"/>
                  </a:cubicBezTo>
                  <a:cubicBezTo>
                    <a:pt x="89" y="48"/>
                    <a:pt x="95" y="48"/>
                    <a:pt x="102" y="48"/>
                  </a:cubicBezTo>
                  <a:cubicBezTo>
                    <a:pt x="113" y="48"/>
                    <a:pt x="120" y="53"/>
                    <a:pt x="120" y="62"/>
                  </a:cubicBezTo>
                  <a:cubicBezTo>
                    <a:pt x="120" y="65"/>
                    <a:pt x="118" y="68"/>
                    <a:pt x="115" y="70"/>
                  </a:cubicBezTo>
                  <a:cubicBezTo>
                    <a:pt x="115" y="70"/>
                    <a:pt x="115" y="70"/>
                    <a:pt x="115" y="70"/>
                  </a:cubicBezTo>
                  <a:cubicBezTo>
                    <a:pt x="118" y="76"/>
                    <a:pt x="118" y="81"/>
                    <a:pt x="112" y="85"/>
                  </a:cubicBezTo>
                  <a:cubicBezTo>
                    <a:pt x="112" y="85"/>
                    <a:pt x="112" y="85"/>
                    <a:pt x="112" y="85"/>
                  </a:cubicBezTo>
                  <a:cubicBezTo>
                    <a:pt x="115" y="91"/>
                    <a:pt x="115" y="96"/>
                    <a:pt x="109" y="100"/>
                  </a:cubicBezTo>
                  <a:cubicBezTo>
                    <a:pt x="109" y="100"/>
                    <a:pt x="109" y="100"/>
                    <a:pt x="109" y="100"/>
                  </a:cubicBezTo>
                  <a:cubicBezTo>
                    <a:pt x="111" y="105"/>
                    <a:pt x="111" y="103"/>
                    <a:pt x="111" y="107"/>
                  </a:cubicBezTo>
                  <a:cubicBezTo>
                    <a:pt x="111" y="115"/>
                    <a:pt x="105" y="120"/>
                    <a:pt x="96" y="120"/>
                  </a:cubicBezTo>
                  <a:cubicBezTo>
                    <a:pt x="78" y="120"/>
                    <a:pt x="78" y="120"/>
                    <a:pt x="78" y="120"/>
                  </a:cubicBezTo>
                  <a:cubicBezTo>
                    <a:pt x="68" y="120"/>
                    <a:pt x="57" y="119"/>
                    <a:pt x="47" y="118"/>
                  </a:cubicBezTo>
                  <a:cubicBezTo>
                    <a:pt x="44" y="117"/>
                    <a:pt x="42" y="117"/>
                    <a:pt x="39" y="116"/>
                  </a:cubicBezTo>
                  <a:cubicBezTo>
                    <a:pt x="39" y="117"/>
                    <a:pt x="39" y="117"/>
                    <a:pt x="39" y="117"/>
                  </a:cubicBezTo>
                  <a:cubicBezTo>
                    <a:pt x="39" y="119"/>
                    <a:pt x="38" y="120"/>
                    <a:pt x="36" y="120"/>
                  </a:cubicBezTo>
                  <a:cubicBezTo>
                    <a:pt x="3" y="120"/>
                    <a:pt x="3" y="120"/>
                    <a:pt x="3" y="120"/>
                  </a:cubicBezTo>
                  <a:cubicBezTo>
                    <a:pt x="1" y="120"/>
                    <a:pt x="0" y="119"/>
                    <a:pt x="0" y="117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3"/>
                    <a:pt x="1" y="42"/>
                    <a:pt x="3" y="42"/>
                  </a:cubicBezTo>
                  <a:cubicBezTo>
                    <a:pt x="36" y="42"/>
                    <a:pt x="36" y="42"/>
                    <a:pt x="36" y="42"/>
                  </a:cubicBezTo>
                  <a:cubicBezTo>
                    <a:pt x="38" y="42"/>
                    <a:pt x="39" y="43"/>
                    <a:pt x="39" y="45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46" y="42"/>
                    <a:pt x="50" y="35"/>
                    <a:pt x="55" y="29"/>
                  </a:cubicBezTo>
                  <a:cubicBezTo>
                    <a:pt x="56" y="28"/>
                    <a:pt x="58" y="26"/>
                    <a:pt x="59" y="24"/>
                  </a:cubicBezTo>
                  <a:cubicBezTo>
                    <a:pt x="61" y="21"/>
                    <a:pt x="66" y="9"/>
                    <a:pt x="68" y="7"/>
                  </a:cubicBezTo>
                  <a:cubicBezTo>
                    <a:pt x="70" y="3"/>
                    <a:pt x="73" y="0"/>
                    <a:pt x="78" y="0"/>
                  </a:cubicBezTo>
                  <a:close/>
                  <a:moveTo>
                    <a:pt x="6" y="48"/>
                  </a:moveTo>
                  <a:cubicBezTo>
                    <a:pt x="6" y="114"/>
                    <a:pt x="6" y="114"/>
                    <a:pt x="6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48"/>
                    <a:pt x="33" y="48"/>
                    <a:pt x="33" y="48"/>
                  </a:cubicBezTo>
                  <a:lnTo>
                    <a:pt x="6" y="48"/>
                  </a:lnTo>
                  <a:close/>
                  <a:moveTo>
                    <a:pt x="78" y="6"/>
                  </a:moveTo>
                  <a:cubicBezTo>
                    <a:pt x="72" y="6"/>
                    <a:pt x="69" y="21"/>
                    <a:pt x="60" y="33"/>
                  </a:cubicBezTo>
                  <a:cubicBezTo>
                    <a:pt x="54" y="41"/>
                    <a:pt x="48" y="47"/>
                    <a:pt x="40" y="52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9" y="110"/>
                    <a:pt x="39" y="110"/>
                    <a:pt x="39" y="110"/>
                  </a:cubicBezTo>
                  <a:cubicBezTo>
                    <a:pt x="52" y="113"/>
                    <a:pt x="65" y="114"/>
                    <a:pt x="78" y="114"/>
                  </a:cubicBezTo>
                  <a:cubicBezTo>
                    <a:pt x="78" y="114"/>
                    <a:pt x="90" y="114"/>
                    <a:pt x="96" y="114"/>
                  </a:cubicBezTo>
                  <a:cubicBezTo>
                    <a:pt x="102" y="114"/>
                    <a:pt x="105" y="111"/>
                    <a:pt x="105" y="107"/>
                  </a:cubicBezTo>
                  <a:cubicBezTo>
                    <a:pt x="105" y="102"/>
                    <a:pt x="102" y="102"/>
                    <a:pt x="102" y="99"/>
                  </a:cubicBezTo>
                  <a:cubicBezTo>
                    <a:pt x="102" y="96"/>
                    <a:pt x="108" y="96"/>
                    <a:pt x="108" y="92"/>
                  </a:cubicBezTo>
                  <a:cubicBezTo>
                    <a:pt x="108" y="87"/>
                    <a:pt x="105" y="87"/>
                    <a:pt x="105" y="84"/>
                  </a:cubicBezTo>
                  <a:cubicBezTo>
                    <a:pt x="105" y="81"/>
                    <a:pt x="111" y="81"/>
                    <a:pt x="111" y="77"/>
                  </a:cubicBezTo>
                  <a:cubicBezTo>
                    <a:pt x="111" y="72"/>
                    <a:pt x="108" y="72"/>
                    <a:pt x="108" y="69"/>
                  </a:cubicBezTo>
                  <a:cubicBezTo>
                    <a:pt x="108" y="66"/>
                    <a:pt x="114" y="66"/>
                    <a:pt x="114" y="62"/>
                  </a:cubicBezTo>
                  <a:cubicBezTo>
                    <a:pt x="114" y="57"/>
                    <a:pt x="111" y="54"/>
                    <a:pt x="102" y="54"/>
                  </a:cubicBezTo>
                  <a:cubicBezTo>
                    <a:pt x="81" y="54"/>
                    <a:pt x="72" y="54"/>
                    <a:pt x="75" y="48"/>
                  </a:cubicBezTo>
                  <a:cubicBezTo>
                    <a:pt x="78" y="41"/>
                    <a:pt x="84" y="27"/>
                    <a:pt x="84" y="15"/>
                  </a:cubicBezTo>
                  <a:cubicBezTo>
                    <a:pt x="84" y="9"/>
                    <a:pt x="83" y="6"/>
                    <a:pt x="78" y="6"/>
                  </a:cubicBezTo>
                  <a:close/>
                </a:path>
              </a:pathLst>
            </a:custGeom>
            <a:solidFill>
              <a:srgbClr val="00B4D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74769" name="标题 373761"/>
          <p:cNvSpPr>
            <a:spLocks noGrp="1"/>
          </p:cNvSpPr>
          <p:nvPr>
            <p:ph type="title"/>
          </p:nvPr>
        </p:nvSpPr>
        <p:spPr>
          <a:xfrm>
            <a:off x="846138" y="1657350"/>
            <a:ext cx="4627562" cy="1187450"/>
          </a:xfrm>
          <a:ln/>
        </p:spPr>
        <p:txBody>
          <a:bodyPr vert="horz" wrap="square" lIns="91408" tIns="45704" rIns="91408" bIns="45704" anchor="ctr"/>
          <a:p>
            <a:pPr eaLnBrk="1" hangingPunct="1"/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1.1 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办学历程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770" name="Rectangle 43"/>
          <p:cNvSpPr/>
          <p:nvPr/>
        </p:nvSpPr>
        <p:spPr>
          <a:xfrm>
            <a:off x="814388" y="755650"/>
            <a:ext cx="5307012" cy="852488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 anchor="ctr"/>
          <a:p>
            <a:pPr eaLnBrk="1" hangingPunct="1"/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1 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学院概况</a:t>
            </a:r>
            <a:r>
              <a:rPr lang="zh-CN" altLang="en-US" sz="3200" b="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 </a:t>
            </a:r>
            <a:endParaRPr lang="zh-CN" altLang="en-US" sz="3200" b="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500"/>
                            </p:stCondLst>
                            <p:childTnLst>
                              <p:par>
                                <p:cTn id="7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02" name="TextBox 79"/>
          <p:cNvSpPr txBox="1"/>
          <p:nvPr/>
        </p:nvSpPr>
        <p:spPr>
          <a:xfrm>
            <a:off x="3949700" y="3354388"/>
            <a:ext cx="2038350" cy="517525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>
            <a:spAutoFit/>
          </a:bodyPr>
          <a:p>
            <a:pPr algn="ctr" eaLnBrk="1" hangingPunct="1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校企联合办班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179" name="TextBox 79"/>
          <p:cNvSpPr txBox="1"/>
          <p:nvPr/>
        </p:nvSpPr>
        <p:spPr>
          <a:xfrm>
            <a:off x="117475" y="5721350"/>
            <a:ext cx="4733925" cy="939800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>
            <a:spAutoFit/>
          </a:bodyPr>
          <a:p>
            <a:pPr algn="ctr" eaLnBrk="1" hangingPunct="1">
              <a:lnSpc>
                <a:spcPct val="150000"/>
              </a:lnSpc>
            </a:pPr>
            <a:r>
              <a:rPr lang="zh-CN" altLang="en-US" dirty="0">
                <a:latin typeface="Arial" panose="020B0604020202020204" pitchFamily="34" charset="0"/>
              </a:rPr>
              <a:t>江西中煤集团勘察设计总院有限公司在</a:t>
            </a:r>
            <a:endParaRPr lang="en-US" altLang="zh-CN" dirty="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zh-CN" altLang="en-US" dirty="0">
                <a:latin typeface="Arial" panose="020B0604020202020204" pitchFamily="34" charset="0"/>
              </a:rPr>
              <a:t>我校设立“江西中煤设计奖学金”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0180" name="TextBox 79"/>
          <p:cNvSpPr txBox="1"/>
          <p:nvPr/>
        </p:nvSpPr>
        <p:spPr>
          <a:xfrm>
            <a:off x="5673725" y="5721350"/>
            <a:ext cx="3600450" cy="939800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>
            <a:spAutoFit/>
          </a:bodyPr>
          <a:p>
            <a:pPr algn="ctr" eaLnBrk="1" hangingPunct="1">
              <a:lnSpc>
                <a:spcPct val="150000"/>
              </a:lnSpc>
            </a:pPr>
            <a:r>
              <a:rPr lang="zh-CN" altLang="en-US" dirty="0">
                <a:latin typeface="Arial" panose="020B0604020202020204" pitchFamily="34" charset="0"/>
              </a:rPr>
              <a:t>第二届“省建工奖学金”</a:t>
            </a:r>
            <a:endParaRPr lang="en-US" altLang="zh-CN" dirty="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zh-CN" altLang="en-US" dirty="0">
                <a:latin typeface="Arial" panose="020B0604020202020204" pitchFamily="34" charset="0"/>
              </a:rPr>
              <a:t>颁奖仪式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pic>
        <p:nvPicPr>
          <p:cNvPr id="50181" name="Picture 14" descr="中煤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689225"/>
            <a:ext cx="4970463" cy="3106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06" name="矩形 8"/>
          <p:cNvSpPr/>
          <p:nvPr/>
        </p:nvSpPr>
        <p:spPr>
          <a:xfrm>
            <a:off x="109538" y="2176463"/>
            <a:ext cx="5360987" cy="523875"/>
          </a:xfrm>
          <a:prstGeom prst="rect">
            <a:avLst/>
          </a:prstGeom>
          <a:noFill/>
          <a:ln w="9525">
            <a:noFill/>
          </a:ln>
        </p:spPr>
        <p:txBody>
          <a:bodyPr wrap="none" lIns="91408" tIns="45704" rIns="91408" bIns="45704">
            <a:spAutoFit/>
          </a:bodyPr>
          <a:p>
            <a:pPr eaLnBrk="1" hangingPunct="1"/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</a:t>
            </a:r>
            <a:r>
              <a:rPr lang="zh-CN" altLang="en-US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合作</a:t>
            </a: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”——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合作设立专项奖学金</a:t>
            </a:r>
            <a:endParaRPr lang="zh-CN" altLang="en-US" sz="20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50183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8875" y="2700338"/>
            <a:ext cx="4894263" cy="3097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08" name="Rectangle 43"/>
          <p:cNvSpPr/>
          <p:nvPr/>
        </p:nvSpPr>
        <p:spPr>
          <a:xfrm>
            <a:off x="792163" y="755650"/>
            <a:ext cx="5307012" cy="852488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 anchor="ctr"/>
          <a:p>
            <a:pPr eaLnBrk="1" hangingPunct="1"/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 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校地合作工程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2409" name="文本占位符 369665"/>
          <p:cNvSpPr txBox="1"/>
          <p:nvPr/>
        </p:nvSpPr>
        <p:spPr>
          <a:xfrm>
            <a:off x="163513" y="1692275"/>
            <a:ext cx="4949825" cy="698500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/>
          <a:p>
            <a:pPr defTabSz="913130" eaLnBrk="1" hangingPunct="1"/>
            <a:r>
              <a:rPr lang="en-US" altLang="zh-CN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3.1 </a:t>
            </a:r>
            <a:r>
              <a:rPr lang="zh-CN" altLang="en-US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人才培养合作</a:t>
            </a:r>
            <a:endParaRPr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3130" eaLnBrk="1" hangingPunct="1"/>
            <a:endParaRPr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/>
      <p:bldP spid="5018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3426" name="TextBox 79"/>
          <p:cNvSpPr txBox="1"/>
          <p:nvPr/>
        </p:nvSpPr>
        <p:spPr>
          <a:xfrm>
            <a:off x="4083050" y="3379788"/>
            <a:ext cx="2038350" cy="517525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>
            <a:spAutoFit/>
          </a:bodyPr>
          <a:p>
            <a:pPr algn="ctr" eaLnBrk="1" hangingPunct="1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校企联合办班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3427" name="Rectangle 43"/>
          <p:cNvSpPr/>
          <p:nvPr/>
        </p:nvSpPr>
        <p:spPr>
          <a:xfrm>
            <a:off x="792163" y="755650"/>
            <a:ext cx="5307012" cy="852488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 anchor="ctr"/>
          <a:p>
            <a:pPr eaLnBrk="1" hangingPunct="1"/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 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校地合作工程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3428" name="文本占位符 369665"/>
          <p:cNvSpPr txBox="1"/>
          <p:nvPr/>
        </p:nvSpPr>
        <p:spPr>
          <a:xfrm>
            <a:off x="163513" y="1754188"/>
            <a:ext cx="4949825" cy="698500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/>
          <a:p>
            <a:pPr defTabSz="913130" eaLnBrk="1" hangingPunct="1"/>
            <a:r>
              <a:rPr lang="en-US" altLang="zh-CN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3.1 </a:t>
            </a:r>
            <a:r>
              <a:rPr lang="zh-CN" altLang="en-US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人才培养合作</a:t>
            </a:r>
            <a:endParaRPr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3130" eaLnBrk="1" hangingPunct="1"/>
            <a:endParaRPr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3429" name="矩形 10"/>
          <p:cNvSpPr/>
          <p:nvPr/>
        </p:nvSpPr>
        <p:spPr>
          <a:xfrm>
            <a:off x="49213" y="2268538"/>
            <a:ext cx="4430712" cy="522287"/>
          </a:xfrm>
          <a:prstGeom prst="rect">
            <a:avLst/>
          </a:prstGeom>
          <a:noFill/>
          <a:ln w="9525">
            <a:noFill/>
          </a:ln>
        </p:spPr>
        <p:txBody>
          <a:bodyPr wrap="none" lIns="91408" tIns="45704" rIns="91408" bIns="45704">
            <a:spAutoFit/>
          </a:bodyPr>
          <a:p>
            <a:pPr eaLnBrk="1" hangingPunct="1"/>
            <a:r>
              <a:rPr lang="zh-CN" altLang="en-US" sz="2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2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</a:t>
            </a:r>
            <a:r>
              <a:rPr lang="zh-CN" altLang="en-US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</a:t>
            </a:r>
            <a:r>
              <a:rPr lang="zh-CN" altLang="en-US" sz="2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合作</a:t>
            </a:r>
            <a:r>
              <a:rPr lang="en-US" altLang="zh-CN" sz="2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”——</a:t>
            </a:r>
            <a:r>
              <a:rPr lang="zh-CN" altLang="en-US" sz="2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合作授课</a:t>
            </a:r>
            <a:endParaRPr lang="zh-CN" altLang="en-US" sz="22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/>
        </p:nvGraphicFramePr>
        <p:xfrm>
          <a:off x="420688" y="3565525"/>
          <a:ext cx="5400675" cy="2376488"/>
        </p:xfrm>
        <a:graphic>
          <a:graphicData uri="http://schemas.openxmlformats.org/drawingml/2006/table">
            <a:tbl>
              <a:tblPr>
                <a:tableStyleId>{8FD4443E-F989-4FC4-A0C8-D5A2AF1F390B}</a:tableStyleId>
              </a:tblPr>
              <a:tblGrid>
                <a:gridCol w="1800225"/>
                <a:gridCol w="2736341"/>
                <a:gridCol w="864109"/>
              </a:tblGrid>
              <a:tr h="36007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500" b="1" u="none" strike="noStrike" dirty="0">
                          <a:solidFill>
                            <a:schemeClr val="tx1"/>
                          </a:solidFill>
                        </a:rPr>
                        <a:t>课程名称</a:t>
                      </a:r>
                      <a:endParaRPr lang="zh-CN" altLang="en-US" sz="1500" b="1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9525" marR="9525" marT="9526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500" b="1" i="0" u="none" strike="noStrike" dirty="0" smtClean="0">
                          <a:solidFill>
                            <a:schemeClr val="tx1"/>
                          </a:solidFill>
                          <a:latin typeface="Arial" panose="020B0604020202020204"/>
                        </a:rPr>
                        <a:t>企业方</a:t>
                      </a:r>
                      <a:endParaRPr lang="zh-CN" altLang="en-US" sz="1500" b="1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9525" marR="9525" marT="9526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500" b="1" u="none" strike="noStrike" dirty="0" smtClean="0">
                          <a:solidFill>
                            <a:schemeClr val="tx1"/>
                          </a:solidFill>
                        </a:rPr>
                        <a:t>参</a:t>
                      </a:r>
                      <a:r>
                        <a:rPr lang="zh-CN" altLang="en-US" sz="1500" b="1" u="none" strike="noStrike" dirty="0">
                          <a:solidFill>
                            <a:schemeClr val="tx1"/>
                          </a:solidFill>
                        </a:rPr>
                        <a:t>与人</a:t>
                      </a:r>
                      <a:endParaRPr lang="zh-CN" altLang="en-US" sz="1500" b="1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9525" marR="9525" marT="9526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210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500" u="none" strike="noStrike" dirty="0">
                          <a:solidFill>
                            <a:schemeClr val="tx1"/>
                          </a:solidFill>
                        </a:rPr>
                        <a:t>混凝土结构基本原理</a:t>
                      </a:r>
                      <a:endParaRPr lang="zh-CN" altLang="en-US" sz="1500" b="0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9525" marR="9525" marT="9526" marB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5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方正监理</a:t>
                      </a:r>
                      <a:endParaRPr lang="zh-CN" altLang="en-US" sz="1500" b="0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9525" marR="9525" marT="9526" marB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500" u="none" strike="noStrike" dirty="0">
                          <a:solidFill>
                            <a:schemeClr val="tx1"/>
                          </a:solidFill>
                        </a:rPr>
                        <a:t>孙博</a:t>
                      </a:r>
                      <a:endParaRPr lang="zh-CN" altLang="en-US" sz="1500" b="0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9525" marR="9525" marT="9526" marB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09210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500" u="none" strike="noStrike" dirty="0">
                          <a:solidFill>
                            <a:schemeClr val="tx1"/>
                          </a:solidFill>
                        </a:rPr>
                        <a:t>基础工程课程设计</a:t>
                      </a:r>
                      <a:endParaRPr lang="zh-CN" altLang="en-US" sz="1500" b="0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5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天工方圆建设集团有限公司</a:t>
                      </a:r>
                      <a:endParaRPr lang="zh-CN" altLang="en-US" sz="1500" b="0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500" u="none" strike="noStrike" dirty="0">
                          <a:solidFill>
                            <a:schemeClr val="tx1"/>
                          </a:solidFill>
                        </a:rPr>
                        <a:t>潘洪科</a:t>
                      </a:r>
                      <a:endParaRPr lang="zh-CN" altLang="en-US" sz="1500" b="0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9525" marR="9525" marT="9526" marB="0" anchor="ctr"/>
                </a:tc>
              </a:tr>
              <a:tr h="389765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500" u="none" strike="noStrike" dirty="0">
                          <a:solidFill>
                            <a:schemeClr val="tx1"/>
                          </a:solidFill>
                        </a:rPr>
                        <a:t>工程项目管理</a:t>
                      </a:r>
                      <a:endParaRPr lang="zh-CN" altLang="en-US" sz="1500" b="0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5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方正监理</a:t>
                      </a:r>
                      <a:endParaRPr lang="zh-CN" altLang="en-US" sz="1500" b="0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500" u="none" strike="noStrike" dirty="0">
                          <a:solidFill>
                            <a:schemeClr val="tx1"/>
                          </a:solidFill>
                        </a:rPr>
                        <a:t>王娟</a:t>
                      </a:r>
                      <a:endParaRPr lang="zh-CN" altLang="en-US" sz="1500" b="0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9525" marR="9525" marT="9526" marB="0" anchor="ctr"/>
                </a:tc>
              </a:tr>
              <a:tr h="409210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500" u="none" strike="noStrike" dirty="0">
                          <a:solidFill>
                            <a:schemeClr val="tx1"/>
                          </a:solidFill>
                        </a:rPr>
                        <a:t>建筑工程计量</a:t>
                      </a:r>
                      <a:endParaRPr lang="zh-CN" altLang="en-US" sz="1500" b="0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5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新余唯克造价咨询有限公司</a:t>
                      </a:r>
                      <a:endParaRPr lang="zh-CN" altLang="en-US" sz="1500" b="0" i="0" u="none" strike="noStrike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500" u="none" strike="noStrike" dirty="0">
                          <a:solidFill>
                            <a:schemeClr val="tx1"/>
                          </a:solidFill>
                        </a:rPr>
                        <a:t>王成元</a:t>
                      </a:r>
                      <a:endParaRPr lang="zh-CN" altLang="en-US" sz="1500" b="0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9525" marR="9525" marT="9526" marB="0" anchor="ctr"/>
                </a:tc>
              </a:tr>
              <a:tr h="399021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500" u="none" strike="noStrike" dirty="0">
                          <a:solidFill>
                            <a:schemeClr val="tx1"/>
                          </a:solidFill>
                        </a:rPr>
                        <a:t>土木工程施</a:t>
                      </a:r>
                      <a:r>
                        <a:rPr lang="zh-CN" altLang="en-US" sz="1500" u="none" strike="noStrike" dirty="0" smtClean="0">
                          <a:solidFill>
                            <a:schemeClr val="tx1"/>
                          </a:solidFill>
                        </a:rPr>
                        <a:t>工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9525" marR="9525" marT="9526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76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5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方正监理</a:t>
                      </a:r>
                      <a:endParaRPr lang="zh-CN" altLang="en-US" sz="1500" b="0" i="0" u="none" strike="noStrike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6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500" u="none" strike="noStrike" dirty="0">
                          <a:solidFill>
                            <a:schemeClr val="tx1"/>
                          </a:solidFill>
                        </a:rPr>
                        <a:t>张建营</a:t>
                      </a:r>
                      <a:endParaRPr lang="zh-CN" altLang="en-US" sz="1500" b="0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9525" marR="9525" marT="9526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表格 9"/>
          <p:cNvGraphicFramePr>
            <a:graphicFrameLocks noGrp="1"/>
          </p:cNvGraphicFramePr>
          <p:nvPr/>
        </p:nvGraphicFramePr>
        <p:xfrm>
          <a:off x="6264275" y="3995738"/>
          <a:ext cx="3240088" cy="1223963"/>
        </p:xfrm>
        <a:graphic>
          <a:graphicData uri="http://schemas.openxmlformats.org/drawingml/2006/table">
            <a:tbl>
              <a:tblPr>
                <a:tableStyleId>{8FD4443E-F989-4FC4-A0C8-D5A2AF1F390B}</a:tableStyleId>
              </a:tblPr>
              <a:tblGrid>
                <a:gridCol w="1933794"/>
                <a:gridCol w="1306294"/>
              </a:tblGrid>
              <a:tr h="329907">
                <a:tc>
                  <a:txBody>
                    <a:bodyPr/>
                    <a:lstStyle/>
                    <a:p>
                      <a:pPr marL="0" algn="ctr" defTabSz="913765" rtl="0" eaLnBrk="1" fontAlgn="b" latinLnBrk="0" hangingPunct="1"/>
                      <a:r>
                        <a:rPr lang="zh-CN" altLang="en-US" sz="1500" b="1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课程名称</a:t>
                      </a:r>
                      <a:endParaRPr lang="zh-CN" altLang="en-US" sz="1500" b="1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4" marR="9524" marT="9524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3765" rtl="0" eaLnBrk="1" fontAlgn="b" latinLnBrk="0" hangingPunct="1"/>
                      <a:r>
                        <a:rPr lang="zh-CN" altLang="en-US" sz="1500" b="1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参</a:t>
                      </a:r>
                      <a:r>
                        <a:rPr lang="zh-CN" altLang="en-US" sz="1500" b="1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与人</a:t>
                      </a:r>
                      <a:endParaRPr lang="zh-CN" altLang="en-US" sz="1500" b="1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4" marR="9524" marT="9524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18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500" u="none" strike="noStrike" dirty="0">
                          <a:solidFill>
                            <a:schemeClr val="tx1"/>
                          </a:solidFill>
                        </a:rPr>
                        <a:t>建筑工程造价软件运用</a:t>
                      </a:r>
                      <a:endParaRPr lang="zh-CN" altLang="en-US" sz="15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4" marR="9524" marT="9524" marB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500" u="none" strike="noStrike" dirty="0">
                          <a:solidFill>
                            <a:schemeClr val="tx1"/>
                          </a:solidFill>
                        </a:rPr>
                        <a:t>徐理</a:t>
                      </a:r>
                      <a:endParaRPr lang="zh-CN" altLang="en-US" sz="15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4" marR="9524" marT="9524" marB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535874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500" u="none" strike="noStrike" dirty="0">
                          <a:solidFill>
                            <a:schemeClr val="tx1"/>
                          </a:solidFill>
                        </a:rPr>
                        <a:t>施工组织设计</a:t>
                      </a:r>
                      <a:endParaRPr lang="zh-CN" altLang="en-US" sz="15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4" marR="9524" marT="9524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500" u="none" strike="noStrike" dirty="0">
                          <a:solidFill>
                            <a:schemeClr val="tx1"/>
                          </a:solidFill>
                        </a:rPr>
                        <a:t>郭秋兰</a:t>
                      </a:r>
                      <a:endParaRPr lang="zh-CN" altLang="en-US" sz="15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4" marR="9524" marT="9524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矩形 10"/>
          <p:cNvSpPr/>
          <p:nvPr/>
        </p:nvSpPr>
        <p:spPr>
          <a:xfrm>
            <a:off x="2509838" y="3132138"/>
            <a:ext cx="1577975" cy="3698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 fontAlgn="ctr"/>
            <a:r>
              <a:rPr lang="zh-CN" altLang="en-US" dirty="0">
                <a:latin typeface="Arial" panose="020B0604020202020204" pitchFamily="34" charset="0"/>
              </a:rPr>
              <a:t>校企合作课程</a:t>
            </a:r>
            <a:endParaRPr lang="zh-CN" altLang="en-US" dirty="0">
              <a:latin typeface="宋体" panose="0201060003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272338" y="3563938"/>
            <a:ext cx="1347787" cy="3698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 fontAlgn="ctr"/>
            <a:r>
              <a:rPr lang="zh-CN" altLang="en-US" dirty="0">
                <a:latin typeface="Arial" panose="020B0604020202020204" pitchFamily="34" charset="0"/>
              </a:rPr>
              <a:t>应用型课程</a:t>
            </a:r>
            <a:endParaRPr lang="zh-CN" altLang="en-US" dirty="0">
              <a:latin typeface="宋体" panose="02010600030101010101" pitchFamily="2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6322" name="图片 32" descr="华东交大友好学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0725" y="2903538"/>
            <a:ext cx="4248150" cy="27416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6323" name="矩形 3"/>
          <p:cNvSpPr/>
          <p:nvPr/>
        </p:nvSpPr>
        <p:spPr>
          <a:xfrm>
            <a:off x="646113" y="5861050"/>
            <a:ext cx="4135437" cy="368300"/>
          </a:xfrm>
          <a:prstGeom prst="rect">
            <a:avLst/>
          </a:prstGeom>
          <a:noFill/>
          <a:ln w="9525">
            <a:noFill/>
          </a:ln>
        </p:spPr>
        <p:txBody>
          <a:bodyPr wrap="none" lIns="91408" tIns="45704" rIns="91408" bIns="45704">
            <a:spAutoFit/>
          </a:bodyPr>
          <a:p>
            <a:pPr eaLnBrk="1" hangingPunct="1"/>
            <a:r>
              <a:rPr lang="zh-CN" altLang="zh-CN" dirty="0">
                <a:latin typeface="Arial" panose="020B0604020202020204" pitchFamily="34" charset="0"/>
              </a:rPr>
              <a:t>与华东</a:t>
            </a:r>
            <a:r>
              <a:rPr lang="zh-CN" altLang="en-US" dirty="0">
                <a:latin typeface="Arial" panose="020B0604020202020204" pitchFamily="34" charset="0"/>
              </a:rPr>
              <a:t>交通大学共建</a:t>
            </a:r>
            <a:r>
              <a:rPr lang="zh-CN" altLang="zh-CN" dirty="0">
                <a:latin typeface="Arial" panose="020B0604020202020204" pitchFamily="34" charset="0"/>
              </a:rPr>
              <a:t>友好学院</a:t>
            </a:r>
            <a:r>
              <a:rPr lang="zh-CN" altLang="en-US" dirty="0">
                <a:latin typeface="Arial" panose="020B0604020202020204" pitchFamily="34" charset="0"/>
              </a:rPr>
              <a:t>签约仪式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04452" name="文本占位符 369665"/>
          <p:cNvSpPr txBox="1"/>
          <p:nvPr/>
        </p:nvSpPr>
        <p:spPr>
          <a:xfrm>
            <a:off x="244475" y="2506663"/>
            <a:ext cx="4949825" cy="698500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/>
          <a:p>
            <a:pPr defTabSz="913130" eaLnBrk="1" hangingPunct="1"/>
            <a:endParaRPr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3"/>
          <p:cNvSpPr/>
          <p:nvPr/>
        </p:nvSpPr>
        <p:spPr>
          <a:xfrm>
            <a:off x="5794375" y="5859463"/>
            <a:ext cx="3206750" cy="369887"/>
          </a:xfrm>
          <a:prstGeom prst="rect">
            <a:avLst/>
          </a:prstGeom>
          <a:noFill/>
          <a:ln w="9525">
            <a:noFill/>
          </a:ln>
        </p:spPr>
        <p:txBody>
          <a:bodyPr wrap="none" lIns="91408" tIns="45704" rIns="91408" bIns="45704">
            <a:spAutoFit/>
          </a:bodyPr>
          <a:p>
            <a:pPr eaLnBrk="1" hangingPunct="1"/>
            <a:r>
              <a:rPr lang="zh-CN" altLang="zh-CN" dirty="0">
                <a:latin typeface="Arial" panose="020B0604020202020204" pitchFamily="34" charset="0"/>
              </a:rPr>
              <a:t>华东</a:t>
            </a:r>
            <a:r>
              <a:rPr lang="zh-CN" altLang="en-US" dirty="0">
                <a:latin typeface="Arial" panose="020B0604020202020204" pitchFamily="34" charset="0"/>
              </a:rPr>
              <a:t>交通大学来我院指导工作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3488" y="2909888"/>
            <a:ext cx="4683125" cy="27352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455" name="Rectangle 43"/>
          <p:cNvSpPr/>
          <p:nvPr/>
        </p:nvSpPr>
        <p:spPr>
          <a:xfrm>
            <a:off x="792163" y="755650"/>
            <a:ext cx="5307012" cy="852488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 anchor="ctr"/>
          <a:p>
            <a:pPr eaLnBrk="1" hangingPunct="1"/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 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校地合作工程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456" name="文本占位符 369665"/>
          <p:cNvSpPr txBox="1"/>
          <p:nvPr/>
        </p:nvSpPr>
        <p:spPr>
          <a:xfrm>
            <a:off x="163513" y="1754188"/>
            <a:ext cx="4949825" cy="698500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/>
          <a:p>
            <a:pPr defTabSz="913130" eaLnBrk="1" hangingPunct="1"/>
            <a:r>
              <a:rPr lang="en-US" altLang="zh-CN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3.1 </a:t>
            </a:r>
            <a:r>
              <a:rPr lang="zh-CN" altLang="en-US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人才培养合作</a:t>
            </a:r>
            <a:endParaRPr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3130" eaLnBrk="1" hangingPunct="1"/>
            <a:endParaRPr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457" name="矩形 8"/>
          <p:cNvSpPr/>
          <p:nvPr/>
        </p:nvSpPr>
        <p:spPr>
          <a:xfrm>
            <a:off x="109538" y="2176463"/>
            <a:ext cx="8694737" cy="523875"/>
          </a:xfrm>
          <a:prstGeom prst="rect">
            <a:avLst/>
          </a:prstGeom>
          <a:noFill/>
          <a:ln w="9525">
            <a:noFill/>
          </a:ln>
        </p:spPr>
        <p:txBody>
          <a:bodyPr wrap="none" lIns="91408" tIns="45704" rIns="91408" bIns="45704">
            <a:spAutoFit/>
          </a:bodyPr>
          <a:p>
            <a:pPr eaLnBrk="1" hangingPunct="1"/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</a:t>
            </a:r>
            <a:r>
              <a:rPr lang="zh-CN" altLang="en-US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合作</a:t>
            </a: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”——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探讨人才培养模式、帮扶青年教师、指导毕业设计</a:t>
            </a:r>
            <a:endParaRPr lang="zh-CN" altLang="en-US" sz="20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0420" name="TextBox 79"/>
          <p:cNvSpPr txBox="1"/>
          <p:nvPr/>
        </p:nvSpPr>
        <p:spPr>
          <a:xfrm>
            <a:off x="1800225" y="6008688"/>
            <a:ext cx="6505575" cy="508000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>
            <a:spAutoFit/>
          </a:bodyPr>
          <a:p>
            <a:pPr algn="ctr" eaLnBrk="1" hangingPunct="1">
              <a:lnSpc>
                <a:spcPct val="150000"/>
              </a:lnSpc>
            </a:pPr>
            <a:r>
              <a:rPr lang="zh-CN" altLang="en-US" dirty="0">
                <a:latin typeface="Arial" panose="020B0604020202020204" pitchFamily="34" charset="0"/>
              </a:rPr>
              <a:t>与新余市住建委、建筑业协会联合培养学生实习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pic>
        <p:nvPicPr>
          <p:cNvPr id="60421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57925" y="2768600"/>
            <a:ext cx="2314575" cy="1439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0422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9825" y="2768600"/>
            <a:ext cx="2493963" cy="1439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0423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300" y="2768600"/>
            <a:ext cx="2219325" cy="1439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0424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2988" y="4281488"/>
            <a:ext cx="2498725" cy="1655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0425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4263" y="4279900"/>
            <a:ext cx="2393950" cy="1692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5480" name="Rectangle 43"/>
          <p:cNvSpPr/>
          <p:nvPr/>
        </p:nvSpPr>
        <p:spPr>
          <a:xfrm>
            <a:off x="792163" y="755650"/>
            <a:ext cx="5307012" cy="852488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 anchor="ctr"/>
          <a:p>
            <a:pPr eaLnBrk="1" hangingPunct="1"/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 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校地合作工程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5481" name="文本占位符 369665"/>
          <p:cNvSpPr txBox="1"/>
          <p:nvPr/>
        </p:nvSpPr>
        <p:spPr>
          <a:xfrm>
            <a:off x="163513" y="1754188"/>
            <a:ext cx="4949825" cy="698500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/>
          <a:p>
            <a:pPr defTabSz="913130" eaLnBrk="1" hangingPunct="1"/>
            <a:r>
              <a:rPr lang="en-US" altLang="zh-CN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3.1 </a:t>
            </a:r>
            <a:r>
              <a:rPr lang="zh-CN" altLang="en-US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人才培养合作</a:t>
            </a:r>
            <a:endParaRPr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3130" eaLnBrk="1" hangingPunct="1"/>
            <a:endParaRPr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5482" name="矩形 8"/>
          <p:cNvSpPr/>
          <p:nvPr/>
        </p:nvSpPr>
        <p:spPr>
          <a:xfrm>
            <a:off x="109538" y="2176463"/>
            <a:ext cx="5103812" cy="523875"/>
          </a:xfrm>
          <a:prstGeom prst="rect">
            <a:avLst/>
          </a:prstGeom>
          <a:noFill/>
          <a:ln w="9525">
            <a:noFill/>
          </a:ln>
        </p:spPr>
        <p:txBody>
          <a:bodyPr wrap="none" lIns="91408" tIns="45704" rIns="91408" bIns="45704">
            <a:spAutoFit/>
          </a:bodyPr>
          <a:p>
            <a:pPr eaLnBrk="1" hangingPunct="1"/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</a:t>
            </a:r>
            <a:r>
              <a:rPr lang="zh-CN" altLang="en-US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政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合作</a:t>
            </a: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”——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合作培养学生实习</a:t>
            </a:r>
            <a:endParaRPr lang="zh-CN" altLang="en-US" sz="20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0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0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0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0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0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6498" name="Rectangle 43"/>
          <p:cNvSpPr/>
          <p:nvPr/>
        </p:nvSpPr>
        <p:spPr>
          <a:xfrm>
            <a:off x="792163" y="755650"/>
            <a:ext cx="5307012" cy="852488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 anchor="ctr"/>
          <a:p>
            <a:pPr eaLnBrk="1" hangingPunct="1"/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 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校地合作工程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6499" name="文本占位符 369665"/>
          <p:cNvSpPr txBox="1"/>
          <p:nvPr/>
        </p:nvSpPr>
        <p:spPr>
          <a:xfrm>
            <a:off x="163513" y="1692275"/>
            <a:ext cx="4949825" cy="698500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/>
          <a:p>
            <a:pPr defTabSz="913130" eaLnBrk="1" hangingPunct="1"/>
            <a:r>
              <a:rPr lang="en-US" altLang="zh-CN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3.2 </a:t>
            </a:r>
            <a:r>
              <a:rPr lang="zh-CN" altLang="en-US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人才就业合作</a:t>
            </a:r>
            <a:endParaRPr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3130" eaLnBrk="1" hangingPunct="1"/>
            <a:endParaRPr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113338" y="2484438"/>
            <a:ext cx="4392612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fontAlgn="ctr"/>
            <a:r>
              <a:rPr lang="zh-CN" altLang="en-US" dirty="0">
                <a:latin typeface="Arial" panose="020B0604020202020204" pitchFamily="34" charset="0"/>
              </a:rPr>
              <a:t>第二届省建工国际班就业名单（共</a:t>
            </a:r>
            <a:r>
              <a:rPr lang="en-US" altLang="zh-CN" dirty="0">
                <a:latin typeface="Arial" panose="020B0604020202020204" pitchFamily="34" charset="0"/>
              </a:rPr>
              <a:t>10</a:t>
            </a:r>
            <a:r>
              <a:rPr lang="zh-CN" altLang="en-US" dirty="0">
                <a:latin typeface="Arial" panose="020B0604020202020204" pitchFamily="34" charset="0"/>
              </a:rPr>
              <a:t>人）</a:t>
            </a:r>
            <a:endParaRPr lang="zh-CN" altLang="en-US" dirty="0">
              <a:latin typeface="宋体" panose="02010600030101010101" pitchFamily="2" charset="-122"/>
            </a:endParaRPr>
          </a:p>
          <a:p>
            <a:pPr algn="ctr" fontAlgn="ctr"/>
            <a:endParaRPr lang="zh-CN" altLang="en-US" dirty="0">
              <a:latin typeface="宋体" panose="02010600030101010101" pitchFamily="2" charset="-122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5545138" y="3089275"/>
          <a:ext cx="3455988" cy="2635250"/>
        </p:xfrm>
        <a:graphic>
          <a:graphicData uri="http://schemas.openxmlformats.org/drawingml/2006/table">
            <a:tbl>
              <a:tblPr>
                <a:tableStyleId>{8FD4443E-F989-4FC4-A0C8-D5A2AF1F390B}</a:tableStyleId>
              </a:tblPr>
              <a:tblGrid>
                <a:gridCol w="1439775"/>
                <a:gridCol w="2016212"/>
              </a:tblGrid>
              <a:tr h="253426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1" u="none" strike="noStrike" dirty="0">
                          <a:solidFill>
                            <a:schemeClr val="tx1"/>
                          </a:solidFill>
                        </a:rPr>
                        <a:t>姓名</a:t>
                      </a:r>
                      <a:endParaRPr lang="zh-CN" altLang="en-US" sz="1600" b="1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9524" marR="9524" marT="9527" marB="0" anchor="b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1" u="none" strike="noStrike" dirty="0">
                          <a:solidFill>
                            <a:schemeClr val="tx1"/>
                          </a:solidFill>
                        </a:rPr>
                        <a:t>班级名称</a:t>
                      </a:r>
                      <a:endParaRPr lang="zh-CN" altLang="en-US" sz="1600" b="1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9524" marR="9524" marT="9527" marB="0" anchor="b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82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500" u="none" strike="noStrike" dirty="0">
                          <a:solidFill>
                            <a:schemeClr val="tx1"/>
                          </a:solidFill>
                        </a:rPr>
                        <a:t>邓杨明</a:t>
                      </a:r>
                      <a:endParaRPr lang="zh-CN" altLang="en-US" sz="1500" b="0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9524" marR="9524" marT="9527" marB="0" anchor="b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500" u="none" strike="noStrike" dirty="0">
                          <a:solidFill>
                            <a:schemeClr val="tx1"/>
                          </a:solidFill>
                        </a:rPr>
                        <a:t>13</a:t>
                      </a:r>
                      <a:r>
                        <a:rPr lang="zh-CN" altLang="en-US" sz="1500" u="none" strike="noStrike" dirty="0">
                          <a:solidFill>
                            <a:schemeClr val="tx1"/>
                          </a:solidFill>
                        </a:rPr>
                        <a:t>土木工</a:t>
                      </a:r>
                      <a:r>
                        <a:rPr lang="zh-CN" altLang="en-US" sz="1500" u="none" strike="noStrike" dirty="0" smtClean="0">
                          <a:solidFill>
                            <a:schemeClr val="tx1"/>
                          </a:solidFill>
                        </a:rPr>
                        <a:t>程</a:t>
                      </a:r>
                      <a:r>
                        <a:rPr lang="en-US" altLang="zh-CN" sz="1500" u="none" strike="noStrike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zh-CN" altLang="en-US" sz="1500" u="none" strike="noStrike" dirty="0">
                          <a:solidFill>
                            <a:schemeClr val="tx1"/>
                          </a:solidFill>
                        </a:rPr>
                        <a:t>班</a:t>
                      </a:r>
                      <a:endParaRPr lang="zh-CN" altLang="en-US" sz="1500" b="0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9524" marR="9524" marT="9527" marB="0" anchor="b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38182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500" u="none" strike="noStrike" dirty="0">
                          <a:solidFill>
                            <a:schemeClr val="tx1"/>
                          </a:solidFill>
                        </a:rPr>
                        <a:t>方信</a:t>
                      </a:r>
                      <a:endParaRPr lang="zh-CN" altLang="en-US" sz="1500" b="0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9524" marR="9524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500" u="none" strike="noStrike" dirty="0">
                          <a:solidFill>
                            <a:schemeClr val="tx1"/>
                          </a:solidFill>
                        </a:rPr>
                        <a:t>13</a:t>
                      </a:r>
                      <a:r>
                        <a:rPr lang="zh-CN" altLang="en-US" sz="1500" u="none" strike="noStrike" dirty="0">
                          <a:solidFill>
                            <a:schemeClr val="tx1"/>
                          </a:solidFill>
                        </a:rPr>
                        <a:t>土木工</a:t>
                      </a:r>
                      <a:r>
                        <a:rPr lang="zh-CN" altLang="en-US" sz="1500" u="none" strike="noStrike" dirty="0" smtClean="0">
                          <a:solidFill>
                            <a:schemeClr val="tx1"/>
                          </a:solidFill>
                        </a:rPr>
                        <a:t>程</a:t>
                      </a:r>
                      <a:r>
                        <a:rPr lang="en-US" altLang="zh-CN" sz="1500" u="none" strike="noStrike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zh-CN" altLang="en-US" sz="1500" u="none" strike="noStrike" dirty="0">
                          <a:solidFill>
                            <a:schemeClr val="tx1"/>
                          </a:solidFill>
                        </a:rPr>
                        <a:t>班</a:t>
                      </a:r>
                      <a:endParaRPr lang="zh-CN" altLang="en-US" sz="1500" b="0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9524" marR="9524" marT="9527" marB="0" anchor="b"/>
                </a:tc>
              </a:tr>
              <a:tr h="238182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500" u="none" strike="noStrike" dirty="0">
                          <a:solidFill>
                            <a:schemeClr val="tx1"/>
                          </a:solidFill>
                        </a:rPr>
                        <a:t>涂继刚</a:t>
                      </a:r>
                      <a:endParaRPr lang="zh-CN" altLang="en-US" sz="1500" b="0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9524" marR="9524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500" u="none" strike="noStrike" dirty="0">
                          <a:solidFill>
                            <a:schemeClr val="tx1"/>
                          </a:solidFill>
                        </a:rPr>
                        <a:t>13</a:t>
                      </a:r>
                      <a:r>
                        <a:rPr lang="zh-CN" altLang="en-US" sz="1500" u="none" strike="noStrike" dirty="0">
                          <a:solidFill>
                            <a:schemeClr val="tx1"/>
                          </a:solidFill>
                        </a:rPr>
                        <a:t>土木工</a:t>
                      </a:r>
                      <a:r>
                        <a:rPr lang="zh-CN" altLang="en-US" sz="1500" u="none" strike="noStrike" dirty="0" smtClean="0">
                          <a:solidFill>
                            <a:schemeClr val="tx1"/>
                          </a:solidFill>
                        </a:rPr>
                        <a:t>程</a:t>
                      </a:r>
                      <a:r>
                        <a:rPr lang="en-US" altLang="zh-CN" sz="1500" u="none" strike="noStrike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zh-CN" altLang="en-US" sz="1500" u="none" strike="noStrike" dirty="0">
                          <a:solidFill>
                            <a:schemeClr val="tx1"/>
                          </a:solidFill>
                        </a:rPr>
                        <a:t>班</a:t>
                      </a:r>
                      <a:endParaRPr lang="zh-CN" altLang="en-US" sz="1500" b="0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9524" marR="9524" marT="9527" marB="0" anchor="b"/>
                </a:tc>
              </a:tr>
              <a:tr h="238182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500" u="none" strike="noStrike" dirty="0">
                          <a:solidFill>
                            <a:schemeClr val="tx1"/>
                          </a:solidFill>
                        </a:rPr>
                        <a:t>杨磊</a:t>
                      </a:r>
                      <a:endParaRPr lang="zh-CN" altLang="en-US" sz="1500" b="0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9524" marR="9524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500" u="none" strike="noStrike" dirty="0">
                          <a:solidFill>
                            <a:schemeClr val="tx1"/>
                          </a:solidFill>
                        </a:rPr>
                        <a:t>13</a:t>
                      </a:r>
                      <a:r>
                        <a:rPr lang="zh-CN" altLang="en-US" sz="1500" u="none" strike="noStrike" dirty="0">
                          <a:solidFill>
                            <a:schemeClr val="tx1"/>
                          </a:solidFill>
                        </a:rPr>
                        <a:t>土木工</a:t>
                      </a:r>
                      <a:r>
                        <a:rPr lang="zh-CN" altLang="en-US" sz="1500" u="none" strike="noStrike" dirty="0" smtClean="0">
                          <a:solidFill>
                            <a:schemeClr val="tx1"/>
                          </a:solidFill>
                        </a:rPr>
                        <a:t>程</a:t>
                      </a:r>
                      <a:r>
                        <a:rPr lang="en-US" altLang="zh-CN" sz="1500" u="none" strike="noStrike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zh-CN" altLang="en-US" sz="1500" u="none" strike="noStrike" dirty="0">
                          <a:solidFill>
                            <a:schemeClr val="tx1"/>
                          </a:solidFill>
                        </a:rPr>
                        <a:t>班</a:t>
                      </a:r>
                      <a:endParaRPr lang="zh-CN" altLang="en-US" sz="1500" b="0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9524" marR="9524" marT="9527" marB="0" anchor="b"/>
                </a:tc>
              </a:tr>
              <a:tr h="238182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500" u="none" strike="noStrike" dirty="0">
                          <a:solidFill>
                            <a:schemeClr val="tx1"/>
                          </a:solidFill>
                        </a:rPr>
                        <a:t>殷纯平</a:t>
                      </a:r>
                      <a:endParaRPr lang="zh-CN" altLang="en-US" sz="1500" b="0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9524" marR="9524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500" u="none" strike="noStrike" dirty="0">
                          <a:solidFill>
                            <a:schemeClr val="tx1"/>
                          </a:solidFill>
                        </a:rPr>
                        <a:t>13</a:t>
                      </a:r>
                      <a:r>
                        <a:rPr lang="zh-CN" altLang="en-US" sz="1500" u="none" strike="noStrike" dirty="0">
                          <a:solidFill>
                            <a:schemeClr val="tx1"/>
                          </a:solidFill>
                        </a:rPr>
                        <a:t>土木工</a:t>
                      </a:r>
                      <a:r>
                        <a:rPr lang="zh-CN" altLang="en-US" sz="1500" u="none" strike="noStrike" dirty="0" smtClean="0">
                          <a:solidFill>
                            <a:schemeClr val="tx1"/>
                          </a:solidFill>
                        </a:rPr>
                        <a:t>程</a:t>
                      </a:r>
                      <a:r>
                        <a:rPr lang="en-US" altLang="zh-CN" sz="1500" u="none" strike="noStrike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zh-CN" altLang="en-US" sz="1500" u="none" strike="noStrike" dirty="0">
                          <a:solidFill>
                            <a:schemeClr val="tx1"/>
                          </a:solidFill>
                        </a:rPr>
                        <a:t>班</a:t>
                      </a:r>
                      <a:endParaRPr lang="zh-CN" altLang="en-US" sz="1500" b="0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9524" marR="9524" marT="9527" marB="0" anchor="b"/>
                </a:tc>
              </a:tr>
              <a:tr h="238182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500" u="none" strike="noStrike" dirty="0">
                          <a:solidFill>
                            <a:schemeClr val="tx1"/>
                          </a:solidFill>
                        </a:rPr>
                        <a:t>赵本旺</a:t>
                      </a:r>
                      <a:endParaRPr lang="zh-CN" altLang="en-US" sz="1500" b="0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9524" marR="9524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500" u="none" strike="noStrike" dirty="0">
                          <a:solidFill>
                            <a:schemeClr val="tx1"/>
                          </a:solidFill>
                        </a:rPr>
                        <a:t>13</a:t>
                      </a:r>
                      <a:r>
                        <a:rPr lang="zh-CN" altLang="en-US" sz="1500" u="none" strike="noStrike" dirty="0">
                          <a:solidFill>
                            <a:schemeClr val="tx1"/>
                          </a:solidFill>
                        </a:rPr>
                        <a:t>土木工</a:t>
                      </a:r>
                      <a:r>
                        <a:rPr lang="zh-CN" altLang="en-US" sz="1500" u="none" strike="noStrike" dirty="0" smtClean="0">
                          <a:solidFill>
                            <a:schemeClr val="tx1"/>
                          </a:solidFill>
                        </a:rPr>
                        <a:t>程</a:t>
                      </a:r>
                      <a:r>
                        <a:rPr lang="en-US" altLang="zh-CN" sz="1500" u="none" strike="noStrike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zh-CN" altLang="en-US" sz="1500" u="none" strike="noStrike" dirty="0">
                          <a:solidFill>
                            <a:schemeClr val="tx1"/>
                          </a:solidFill>
                        </a:rPr>
                        <a:t>班</a:t>
                      </a:r>
                      <a:endParaRPr lang="zh-CN" altLang="en-US" sz="1500" b="0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9524" marR="9524" marT="9527" marB="0" anchor="b"/>
                </a:tc>
              </a:tr>
              <a:tr h="238182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500" u="none" strike="noStrike" dirty="0">
                          <a:solidFill>
                            <a:schemeClr val="tx1"/>
                          </a:solidFill>
                        </a:rPr>
                        <a:t>周保国</a:t>
                      </a:r>
                      <a:endParaRPr lang="zh-CN" altLang="en-US" sz="1500" b="0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9524" marR="9524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500" u="none" strike="noStrike" dirty="0">
                          <a:solidFill>
                            <a:schemeClr val="tx1"/>
                          </a:solidFill>
                        </a:rPr>
                        <a:t>13</a:t>
                      </a:r>
                      <a:r>
                        <a:rPr lang="zh-CN" altLang="en-US" sz="1500" u="none" strike="noStrike" dirty="0">
                          <a:solidFill>
                            <a:schemeClr val="tx1"/>
                          </a:solidFill>
                        </a:rPr>
                        <a:t>土木工</a:t>
                      </a:r>
                      <a:r>
                        <a:rPr lang="zh-CN" altLang="en-US" sz="1500" u="none" strike="noStrike" dirty="0" smtClean="0">
                          <a:solidFill>
                            <a:schemeClr val="tx1"/>
                          </a:solidFill>
                        </a:rPr>
                        <a:t>程</a:t>
                      </a:r>
                      <a:r>
                        <a:rPr lang="en-US" altLang="zh-CN" sz="1500" u="none" strike="noStrike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zh-CN" altLang="en-US" sz="1500" u="none" strike="noStrike" dirty="0">
                          <a:solidFill>
                            <a:schemeClr val="tx1"/>
                          </a:solidFill>
                        </a:rPr>
                        <a:t>班</a:t>
                      </a:r>
                      <a:endParaRPr lang="zh-CN" altLang="en-US" sz="1500" b="0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9524" marR="9524" marT="9527" marB="0" anchor="b"/>
                </a:tc>
              </a:tr>
              <a:tr h="238182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500" u="none" strike="noStrike" dirty="0">
                          <a:solidFill>
                            <a:schemeClr val="tx1"/>
                          </a:solidFill>
                        </a:rPr>
                        <a:t>李国锋</a:t>
                      </a:r>
                      <a:endParaRPr lang="zh-CN" altLang="en-US" sz="1500" b="0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9524" marR="9524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500" u="none" strike="noStrike" dirty="0">
                          <a:solidFill>
                            <a:schemeClr val="tx1"/>
                          </a:solidFill>
                        </a:rPr>
                        <a:t>13</a:t>
                      </a:r>
                      <a:r>
                        <a:rPr lang="zh-CN" altLang="en-US" sz="1500" u="none" strike="noStrike" dirty="0">
                          <a:solidFill>
                            <a:schemeClr val="tx1"/>
                          </a:solidFill>
                        </a:rPr>
                        <a:t>土木工</a:t>
                      </a:r>
                      <a:r>
                        <a:rPr lang="zh-CN" altLang="en-US" sz="1500" u="none" strike="noStrike" dirty="0" smtClean="0">
                          <a:solidFill>
                            <a:schemeClr val="tx1"/>
                          </a:solidFill>
                        </a:rPr>
                        <a:t>程</a:t>
                      </a:r>
                      <a:r>
                        <a:rPr lang="en-US" altLang="zh-CN" sz="1500" u="none" strike="noStrike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zh-CN" altLang="en-US" sz="1500" u="none" strike="noStrike" dirty="0">
                          <a:solidFill>
                            <a:schemeClr val="tx1"/>
                          </a:solidFill>
                        </a:rPr>
                        <a:t>班</a:t>
                      </a:r>
                      <a:endParaRPr lang="zh-CN" altLang="en-US" sz="1500" b="0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9524" marR="9524" marT="9527" marB="0" anchor="b"/>
                </a:tc>
              </a:tr>
              <a:tr h="238182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500" u="none" strike="noStrike">
                          <a:solidFill>
                            <a:schemeClr val="tx1"/>
                          </a:solidFill>
                        </a:rPr>
                        <a:t>姜文强</a:t>
                      </a:r>
                      <a:endParaRPr lang="zh-CN" altLang="en-US" sz="1500" b="0" i="0" u="none" strike="noStrike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9524" marR="9524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500" u="none" strike="noStrike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r>
                        <a:rPr lang="zh-CN" altLang="en-US" sz="1500" u="none" strike="noStrike" dirty="0" smtClean="0">
                          <a:solidFill>
                            <a:schemeClr val="tx1"/>
                          </a:solidFill>
                        </a:rPr>
                        <a:t>工程造价</a:t>
                      </a:r>
                      <a:endParaRPr lang="zh-CN" altLang="en-US" sz="1500" b="0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9524" marR="9524" marT="9527" marB="0" anchor="b"/>
                </a:tc>
              </a:tr>
              <a:tr h="238182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500" u="none" strike="noStrike" dirty="0">
                          <a:solidFill>
                            <a:schemeClr val="tx1"/>
                          </a:solidFill>
                        </a:rPr>
                        <a:t>袁桦</a:t>
                      </a:r>
                      <a:endParaRPr lang="zh-CN" altLang="en-US" sz="1500" b="0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9524" marR="9524" marT="9527" marB="0" anchor="b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500" u="none" strike="noStrike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r>
                        <a:rPr lang="zh-CN" altLang="en-US" sz="1500" u="none" strike="noStrike" dirty="0" smtClean="0">
                          <a:solidFill>
                            <a:schemeClr val="tx1"/>
                          </a:solidFill>
                        </a:rPr>
                        <a:t>工程造价</a:t>
                      </a:r>
                      <a:endParaRPr lang="zh-CN" altLang="en-US" sz="1500" b="0" i="0" u="none" strike="noStrike" dirty="0">
                        <a:solidFill>
                          <a:schemeClr val="tx1"/>
                        </a:solidFill>
                        <a:latin typeface="Arial" panose="020B0604020202020204"/>
                      </a:endParaRPr>
                    </a:p>
                  </a:txBody>
                  <a:tcPr marL="9524" marR="9524" marT="9527" marB="0" anchor="b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矩形 7"/>
          <p:cNvSpPr/>
          <p:nvPr/>
        </p:nvSpPr>
        <p:spPr>
          <a:xfrm>
            <a:off x="376238" y="2474913"/>
            <a:ext cx="4392612" cy="3698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 fontAlgn="ctr"/>
            <a:r>
              <a:rPr lang="zh-CN" altLang="en-US" dirty="0">
                <a:latin typeface="Arial" panose="020B0604020202020204" pitchFamily="34" charset="0"/>
              </a:rPr>
              <a:t>第一届省建工班就业部分名单（共</a:t>
            </a:r>
            <a:r>
              <a:rPr lang="en-US" altLang="zh-CN" dirty="0">
                <a:latin typeface="Arial" panose="020B0604020202020204" pitchFamily="34" charset="0"/>
              </a:rPr>
              <a:t>21</a:t>
            </a:r>
            <a:r>
              <a:rPr lang="zh-CN" altLang="en-US" dirty="0">
                <a:latin typeface="Arial" panose="020B0604020202020204" pitchFamily="34" charset="0"/>
              </a:rPr>
              <a:t>人）</a:t>
            </a:r>
            <a:endParaRPr lang="zh-CN" altLang="en-US" dirty="0">
              <a:latin typeface="宋体" panose="02010600030101010101" pitchFamily="2" charset="-122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/>
        </p:nvGraphicFramePr>
        <p:xfrm>
          <a:off x="936625" y="3038475"/>
          <a:ext cx="3024188" cy="3333750"/>
        </p:xfrm>
        <a:graphic>
          <a:graphicData uri="http://schemas.openxmlformats.org/drawingml/2006/table">
            <a:tbl>
              <a:tblPr>
                <a:tableStyleId>{8FD4443E-F989-4FC4-A0C8-D5A2AF1F390B}</a:tableStyleId>
              </a:tblPr>
              <a:tblGrid>
                <a:gridCol w="1259943"/>
                <a:gridCol w="1764245"/>
              </a:tblGrid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500" b="1" u="none" strike="noStrike" dirty="0">
                          <a:solidFill>
                            <a:schemeClr val="tx1"/>
                          </a:solidFill>
                        </a:rPr>
                        <a:t>姓名</a:t>
                      </a:r>
                      <a:endParaRPr lang="zh-CN" altLang="en-US" sz="1500" b="1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0" anchor="b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500" b="1" u="none" strike="noStrike" dirty="0">
                          <a:solidFill>
                            <a:schemeClr val="tx1"/>
                          </a:solidFill>
                        </a:rPr>
                        <a:t>班级</a:t>
                      </a:r>
                      <a:endParaRPr lang="zh-CN" altLang="en-US" sz="1500" b="1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0" anchor="b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500" u="none" strike="noStrike">
                          <a:solidFill>
                            <a:schemeClr val="tx1"/>
                          </a:solidFill>
                        </a:rPr>
                        <a:t>刘日</a:t>
                      </a:r>
                      <a:endParaRPr lang="zh-CN" altLang="en-US" sz="15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500" u="none" strike="noStrike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r>
                        <a:rPr lang="zh-CN" altLang="en-US" sz="1500" u="none" strike="noStrike" dirty="0" smtClean="0">
                          <a:solidFill>
                            <a:schemeClr val="tx1"/>
                          </a:solidFill>
                        </a:rPr>
                        <a:t>土木工程</a:t>
                      </a:r>
                      <a:r>
                        <a:rPr lang="en-US" altLang="zh-CN" sz="1500" u="none" strike="noStrike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zh-CN" altLang="en-US" sz="1500" u="none" strike="noStrike" dirty="0">
                          <a:solidFill>
                            <a:schemeClr val="tx1"/>
                          </a:solidFill>
                        </a:rPr>
                        <a:t>班</a:t>
                      </a:r>
                      <a:endParaRPr lang="zh-CN" altLang="en-US" sz="15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500" u="none" strike="noStrike">
                          <a:solidFill>
                            <a:schemeClr val="tx1"/>
                          </a:solidFill>
                        </a:rPr>
                        <a:t>谭思源</a:t>
                      </a:r>
                      <a:endParaRPr lang="zh-CN" altLang="en-US" sz="15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500" u="none" strike="noStrike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r>
                        <a:rPr lang="zh-CN" altLang="en-US" sz="1500" u="none" strike="noStrike" dirty="0" smtClean="0">
                          <a:solidFill>
                            <a:schemeClr val="tx1"/>
                          </a:solidFill>
                        </a:rPr>
                        <a:t>土木工程</a:t>
                      </a:r>
                      <a:r>
                        <a:rPr lang="en-US" altLang="zh-CN" sz="1500" u="none" strike="noStrike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zh-CN" altLang="en-US" sz="1500" u="none" strike="noStrike" dirty="0" smtClean="0">
                          <a:solidFill>
                            <a:schemeClr val="tx1"/>
                          </a:solidFill>
                        </a:rPr>
                        <a:t>班</a:t>
                      </a:r>
                      <a:endParaRPr lang="zh-CN" altLang="en-US" sz="15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500" u="none" strike="noStrike">
                          <a:solidFill>
                            <a:schemeClr val="tx1"/>
                          </a:solidFill>
                        </a:rPr>
                        <a:t>田翼</a:t>
                      </a:r>
                      <a:endParaRPr lang="zh-CN" altLang="en-US" sz="15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500" u="none" strike="noStrike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r>
                        <a:rPr lang="zh-CN" altLang="en-US" sz="1500" u="none" strike="noStrike" dirty="0" smtClean="0">
                          <a:solidFill>
                            <a:schemeClr val="tx1"/>
                          </a:solidFill>
                        </a:rPr>
                        <a:t>土木工程</a:t>
                      </a:r>
                      <a:r>
                        <a:rPr lang="en-US" altLang="zh-CN" sz="1500" u="none" strike="noStrike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zh-CN" altLang="en-US" sz="1500" u="none" strike="noStrike" dirty="0" smtClean="0">
                          <a:solidFill>
                            <a:schemeClr val="tx1"/>
                          </a:solidFill>
                        </a:rPr>
                        <a:t>班</a:t>
                      </a:r>
                      <a:endParaRPr lang="zh-CN" altLang="en-US" sz="15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500" u="none" strike="noStrike">
                          <a:solidFill>
                            <a:schemeClr val="tx1"/>
                          </a:solidFill>
                        </a:rPr>
                        <a:t>辛炳旭</a:t>
                      </a:r>
                      <a:endParaRPr lang="zh-CN" altLang="en-US" sz="15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500" u="none" strike="noStrike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r>
                        <a:rPr lang="zh-CN" altLang="en-US" sz="1500" u="none" strike="noStrike" dirty="0" smtClean="0">
                          <a:solidFill>
                            <a:schemeClr val="tx1"/>
                          </a:solidFill>
                        </a:rPr>
                        <a:t>土木工程</a:t>
                      </a:r>
                      <a:r>
                        <a:rPr lang="en-US" altLang="zh-CN" sz="1500" u="none" strike="noStrike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zh-CN" altLang="en-US" sz="1500" u="none" strike="noStrike" dirty="0" smtClean="0">
                          <a:solidFill>
                            <a:schemeClr val="tx1"/>
                          </a:solidFill>
                        </a:rPr>
                        <a:t>班</a:t>
                      </a:r>
                      <a:endParaRPr lang="zh-CN" altLang="en-US" sz="15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500" u="none" strike="noStrike">
                          <a:solidFill>
                            <a:schemeClr val="tx1"/>
                          </a:solidFill>
                        </a:rPr>
                        <a:t>罗艺</a:t>
                      </a:r>
                      <a:endParaRPr lang="zh-CN" altLang="en-US" sz="15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500" u="none" strike="noStrike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r>
                        <a:rPr lang="zh-CN" altLang="en-US" sz="1500" u="none" strike="noStrike" dirty="0" smtClean="0">
                          <a:solidFill>
                            <a:schemeClr val="tx1"/>
                          </a:solidFill>
                        </a:rPr>
                        <a:t>土木工程</a:t>
                      </a:r>
                      <a:r>
                        <a:rPr lang="en-US" altLang="zh-CN" sz="1500" u="none" strike="noStrike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zh-CN" altLang="en-US" sz="1500" u="none" strike="noStrike" dirty="0" smtClean="0">
                          <a:solidFill>
                            <a:schemeClr val="tx1"/>
                          </a:solidFill>
                        </a:rPr>
                        <a:t>班</a:t>
                      </a:r>
                      <a:endParaRPr lang="zh-CN" altLang="en-US" sz="15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500" u="none" strike="noStrike">
                          <a:solidFill>
                            <a:schemeClr val="tx1"/>
                          </a:solidFill>
                        </a:rPr>
                        <a:t>童小猛</a:t>
                      </a:r>
                      <a:endParaRPr lang="zh-CN" altLang="en-US" sz="15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500" u="none" strike="noStrike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r>
                        <a:rPr lang="zh-CN" altLang="en-US" sz="1500" u="none" strike="noStrike" dirty="0" smtClean="0">
                          <a:solidFill>
                            <a:schemeClr val="tx1"/>
                          </a:solidFill>
                        </a:rPr>
                        <a:t>土木工程</a:t>
                      </a:r>
                      <a:r>
                        <a:rPr lang="en-US" altLang="zh-CN" sz="1500" u="none" strike="noStrike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zh-CN" altLang="en-US" sz="1500" u="none" strike="noStrike" dirty="0" smtClean="0">
                          <a:solidFill>
                            <a:schemeClr val="tx1"/>
                          </a:solidFill>
                        </a:rPr>
                        <a:t>班</a:t>
                      </a:r>
                      <a:endParaRPr lang="zh-CN" altLang="en-US" sz="15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500" u="none" strike="noStrike">
                          <a:solidFill>
                            <a:schemeClr val="tx1"/>
                          </a:solidFill>
                        </a:rPr>
                        <a:t>董勇</a:t>
                      </a:r>
                      <a:endParaRPr lang="zh-CN" altLang="en-US" sz="15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500" u="none" strike="noStrike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r>
                        <a:rPr lang="zh-CN" altLang="en-US" sz="1500" u="none" strike="noStrike" dirty="0" smtClean="0">
                          <a:solidFill>
                            <a:schemeClr val="tx1"/>
                          </a:solidFill>
                        </a:rPr>
                        <a:t>土木工程</a:t>
                      </a:r>
                      <a:r>
                        <a:rPr lang="en-US" altLang="zh-CN" sz="1500" u="none" strike="noStrike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zh-CN" altLang="en-US" sz="1500" u="none" strike="noStrike" dirty="0" smtClean="0">
                          <a:solidFill>
                            <a:schemeClr val="tx1"/>
                          </a:solidFill>
                        </a:rPr>
                        <a:t>班</a:t>
                      </a:r>
                      <a:endParaRPr lang="zh-CN" altLang="en-US" sz="15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500" u="none" strike="noStrike">
                          <a:solidFill>
                            <a:schemeClr val="tx1"/>
                          </a:solidFill>
                        </a:rPr>
                        <a:t>黄亮</a:t>
                      </a:r>
                      <a:endParaRPr lang="zh-CN" altLang="en-US" sz="15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500" u="none" strike="noStrike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r>
                        <a:rPr lang="zh-CN" altLang="en-US" sz="1500" u="none" strike="noStrike" dirty="0" smtClean="0">
                          <a:solidFill>
                            <a:schemeClr val="tx1"/>
                          </a:solidFill>
                        </a:rPr>
                        <a:t>土木工程</a:t>
                      </a:r>
                      <a:r>
                        <a:rPr lang="en-US" altLang="zh-CN" sz="1500" u="none" strike="noStrike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zh-CN" altLang="en-US" sz="1500" u="none" strike="noStrike" dirty="0" smtClean="0">
                          <a:solidFill>
                            <a:schemeClr val="tx1"/>
                          </a:solidFill>
                        </a:rPr>
                        <a:t>班</a:t>
                      </a:r>
                      <a:endParaRPr lang="zh-CN" altLang="en-US" sz="15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500" u="none" strike="noStrike">
                          <a:solidFill>
                            <a:schemeClr val="tx1"/>
                          </a:solidFill>
                        </a:rPr>
                        <a:t>李军</a:t>
                      </a:r>
                      <a:endParaRPr lang="zh-CN" altLang="en-US" sz="15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500" u="none" strike="noStrike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r>
                        <a:rPr lang="zh-CN" altLang="en-US" sz="1500" u="none" strike="noStrike" dirty="0" smtClean="0">
                          <a:solidFill>
                            <a:schemeClr val="tx1"/>
                          </a:solidFill>
                        </a:rPr>
                        <a:t>土木工程</a:t>
                      </a:r>
                      <a:r>
                        <a:rPr lang="en-US" altLang="zh-CN" sz="1500" u="none" strike="noStrike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zh-CN" altLang="en-US" sz="1500" u="none" strike="noStrike" dirty="0" smtClean="0">
                          <a:solidFill>
                            <a:schemeClr val="tx1"/>
                          </a:solidFill>
                        </a:rPr>
                        <a:t>班</a:t>
                      </a:r>
                      <a:endParaRPr lang="zh-CN" altLang="en-US" sz="15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500" u="none" strike="noStrike">
                          <a:solidFill>
                            <a:schemeClr val="tx1"/>
                          </a:solidFill>
                        </a:rPr>
                        <a:t>汤维娜</a:t>
                      </a:r>
                      <a:endParaRPr lang="zh-CN" altLang="en-US" sz="15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500" u="none" strike="noStrike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r>
                        <a:rPr lang="zh-CN" altLang="en-US" sz="1500" u="none" strike="noStrike" dirty="0" smtClean="0">
                          <a:solidFill>
                            <a:schemeClr val="tx1"/>
                          </a:solidFill>
                        </a:rPr>
                        <a:t>土木工程</a:t>
                      </a:r>
                      <a:r>
                        <a:rPr lang="en-US" altLang="zh-CN" sz="1500" u="none" strike="noStrike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zh-CN" altLang="en-US" sz="1500" u="none" strike="noStrike" dirty="0" smtClean="0">
                          <a:solidFill>
                            <a:schemeClr val="tx1"/>
                          </a:solidFill>
                        </a:rPr>
                        <a:t>班</a:t>
                      </a:r>
                      <a:endParaRPr lang="zh-CN" altLang="en-US" sz="15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500" u="none" strike="noStrike">
                          <a:solidFill>
                            <a:schemeClr val="tx1"/>
                          </a:solidFill>
                        </a:rPr>
                        <a:t>冯毅</a:t>
                      </a:r>
                      <a:endParaRPr lang="zh-CN" altLang="en-US" sz="15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500" u="none" strike="noStrike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r>
                        <a:rPr lang="zh-CN" altLang="en-US" sz="1500" u="none" strike="noStrike" dirty="0" smtClean="0">
                          <a:solidFill>
                            <a:schemeClr val="tx1"/>
                          </a:solidFill>
                        </a:rPr>
                        <a:t>土木工程</a:t>
                      </a:r>
                      <a:r>
                        <a:rPr lang="en-US" altLang="zh-CN" sz="1500" u="none" strike="noStrike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zh-CN" altLang="en-US" sz="1500" u="none" strike="noStrike" dirty="0" smtClean="0">
                          <a:solidFill>
                            <a:schemeClr val="tx1"/>
                          </a:solidFill>
                        </a:rPr>
                        <a:t>班</a:t>
                      </a:r>
                      <a:endParaRPr lang="zh-CN" altLang="en-US" sz="15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500" u="none" strike="noStrike">
                          <a:solidFill>
                            <a:schemeClr val="tx1"/>
                          </a:solidFill>
                        </a:rPr>
                        <a:t>许继先</a:t>
                      </a:r>
                      <a:endParaRPr lang="zh-CN" altLang="en-US" sz="1500" b="0" i="0" u="none" strike="noStrike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500" u="none" strike="noStrike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r>
                        <a:rPr lang="zh-CN" altLang="en-US" sz="1500" u="none" strike="noStrike" dirty="0" smtClean="0">
                          <a:solidFill>
                            <a:schemeClr val="tx1"/>
                          </a:solidFill>
                        </a:rPr>
                        <a:t>土木工程</a:t>
                      </a:r>
                      <a:r>
                        <a:rPr lang="en-US" altLang="zh-CN" sz="1500" u="none" strike="noStrike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zh-CN" altLang="en-US" sz="1500" u="none" strike="noStrike" dirty="0" smtClean="0">
                          <a:solidFill>
                            <a:schemeClr val="tx1"/>
                          </a:solidFill>
                        </a:rPr>
                        <a:t>班</a:t>
                      </a:r>
                      <a:endParaRPr lang="zh-CN" altLang="en-US" sz="15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500" u="none" strike="noStrike" dirty="0">
                          <a:solidFill>
                            <a:schemeClr val="tx1"/>
                          </a:solidFill>
                        </a:rPr>
                        <a:t>张丽娟</a:t>
                      </a:r>
                      <a:endParaRPr lang="zh-CN" altLang="en-US" sz="15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0" anchor="b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500" u="none" strike="noStrike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r>
                        <a:rPr lang="zh-CN" altLang="en-US" sz="1500" u="none" strike="noStrike" dirty="0" smtClean="0">
                          <a:solidFill>
                            <a:schemeClr val="tx1"/>
                          </a:solidFill>
                        </a:rPr>
                        <a:t>土木工程</a:t>
                      </a:r>
                      <a:r>
                        <a:rPr lang="en-US" altLang="zh-CN" sz="1500" u="none" strike="noStrike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zh-CN" altLang="en-US" sz="1500" u="none" strike="noStrike" dirty="0" smtClean="0">
                          <a:solidFill>
                            <a:schemeClr val="tx1"/>
                          </a:solidFill>
                        </a:rPr>
                        <a:t>班</a:t>
                      </a:r>
                      <a:endParaRPr lang="zh-CN" altLang="en-US" sz="1500" b="0" i="0" u="none" strike="noStrike" dirty="0">
                        <a:solidFill>
                          <a:schemeClr val="tx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0" anchor="b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7522" name="TextBox 79"/>
          <p:cNvSpPr txBox="1"/>
          <p:nvPr/>
        </p:nvSpPr>
        <p:spPr>
          <a:xfrm>
            <a:off x="3949700" y="3584575"/>
            <a:ext cx="2038350" cy="517525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>
            <a:spAutoFit/>
          </a:bodyPr>
          <a:p>
            <a:pPr algn="ctr" eaLnBrk="1" hangingPunct="1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校企联合办班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299" name="TextBox 79"/>
          <p:cNvSpPr txBox="1"/>
          <p:nvPr/>
        </p:nvSpPr>
        <p:spPr>
          <a:xfrm>
            <a:off x="1857375" y="5942013"/>
            <a:ext cx="6070600" cy="646112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>
            <a:spAutoFit/>
          </a:bodyPr>
          <a:p>
            <a:pPr algn="ctr" eaLnBrk="1" hangingPunct="1"/>
            <a:r>
              <a:rPr lang="en-US" altLang="zh-CN" dirty="0">
                <a:latin typeface="Arial" panose="020B0604020202020204" pitchFamily="34" charset="0"/>
              </a:rPr>
              <a:t>2015</a:t>
            </a:r>
            <a:r>
              <a:rPr lang="zh-CN" altLang="en-US" dirty="0">
                <a:latin typeface="Arial" panose="020B0604020202020204" pitchFamily="34" charset="0"/>
              </a:rPr>
              <a:t>年新余市建筑业协会年会暨“互联网</a:t>
            </a:r>
            <a:r>
              <a:rPr lang="en-US" altLang="zh-CN" dirty="0">
                <a:latin typeface="Arial" panose="020B0604020202020204" pitchFamily="34" charset="0"/>
              </a:rPr>
              <a:t>+</a:t>
            </a:r>
            <a:r>
              <a:rPr lang="zh-CN" altLang="en-US" dirty="0">
                <a:latin typeface="Arial" panose="020B0604020202020204" pitchFamily="34" charset="0"/>
              </a:rPr>
              <a:t>建筑”</a:t>
            </a:r>
            <a:endParaRPr lang="en-US" altLang="zh-CN" dirty="0">
              <a:latin typeface="Arial" panose="020B0604020202020204" pitchFamily="34" charset="0"/>
            </a:endParaRPr>
          </a:p>
          <a:p>
            <a:pPr algn="ctr" eaLnBrk="1" hangingPunct="1"/>
            <a:r>
              <a:rPr lang="en-US" altLang="zh-CN" dirty="0">
                <a:latin typeface="Arial" panose="020B0604020202020204" pitchFamily="34" charset="0"/>
              </a:rPr>
              <a:t>BIM</a:t>
            </a:r>
            <a:r>
              <a:rPr lang="zh-CN" altLang="en-US" dirty="0">
                <a:latin typeface="Arial" panose="020B0604020202020204" pitchFamily="34" charset="0"/>
              </a:rPr>
              <a:t>技术研讨会在我校举行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07524" name="Rectangle 6"/>
          <p:cNvSpPr/>
          <p:nvPr/>
        </p:nvSpPr>
        <p:spPr>
          <a:xfrm>
            <a:off x="74613" y="2063750"/>
            <a:ext cx="8566150" cy="852488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 anchor="ctr"/>
          <a:p>
            <a:pPr eaLnBrk="1" hangingPunct="1"/>
            <a:r>
              <a:rPr lang="zh-CN" altLang="en-US" sz="2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”</a:t>
            </a: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</a:t>
            </a:r>
            <a:r>
              <a:rPr lang="zh-CN" altLang="en-US" sz="3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</a:t>
            </a: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合作</a:t>
            </a:r>
            <a:r>
              <a:rPr lang="en-US" altLang="zh-CN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”——</a:t>
            </a:r>
            <a:r>
              <a:rPr lang="zh-CN" altLang="en-US" sz="2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合作举办新余市建筑行业年会</a:t>
            </a:r>
            <a:endParaRPr lang="zh-CN" altLang="en-US" sz="22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5301" name="图片 29" descr="新余市建筑业协会年会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0" y="2835275"/>
            <a:ext cx="5060950" cy="3105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302" name="Picture 10" descr="BIM研讨会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3488" y="2797175"/>
            <a:ext cx="4818062" cy="3143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7527" name="Rectangle 43"/>
          <p:cNvSpPr/>
          <p:nvPr/>
        </p:nvSpPr>
        <p:spPr>
          <a:xfrm>
            <a:off x="792163" y="755650"/>
            <a:ext cx="5307012" cy="852488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 anchor="ctr"/>
          <a:p>
            <a:pPr eaLnBrk="1" hangingPunct="1"/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 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校地合作工程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7528" name="文本占位符 369665"/>
          <p:cNvSpPr txBox="1"/>
          <p:nvPr/>
        </p:nvSpPr>
        <p:spPr>
          <a:xfrm>
            <a:off x="163513" y="1754188"/>
            <a:ext cx="4949825" cy="698500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/>
          <a:p>
            <a:pPr defTabSz="913130" eaLnBrk="1" hangingPunct="1"/>
            <a:r>
              <a:rPr lang="en-US" altLang="zh-CN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3.3 </a:t>
            </a:r>
            <a:r>
              <a:rPr lang="zh-CN" altLang="en-US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研究合作</a:t>
            </a:r>
            <a:endParaRPr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3130" eaLnBrk="1" hangingPunct="1"/>
            <a:endParaRPr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8546" name="TextBox 79"/>
          <p:cNvSpPr txBox="1"/>
          <p:nvPr/>
        </p:nvSpPr>
        <p:spPr>
          <a:xfrm>
            <a:off x="3949700" y="3584575"/>
            <a:ext cx="2038350" cy="517525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>
            <a:spAutoFit/>
          </a:bodyPr>
          <a:p>
            <a:pPr algn="ctr" eaLnBrk="1" hangingPunct="1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校企联合办班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299" name="TextBox 79"/>
          <p:cNvSpPr txBox="1"/>
          <p:nvPr/>
        </p:nvSpPr>
        <p:spPr>
          <a:xfrm>
            <a:off x="1706563" y="5653088"/>
            <a:ext cx="6070600" cy="454025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>
            <a:spAutoFit/>
          </a:bodyPr>
          <a:p>
            <a:pPr algn="ctr" eaLnBrk="1" hangingPunct="1">
              <a:lnSpc>
                <a:spcPct val="150000"/>
              </a:lnSpc>
            </a:pPr>
            <a:r>
              <a:rPr lang="zh-CN" altLang="en-US" dirty="0">
                <a:latin typeface="Arial" panose="020B0604020202020204" pitchFamily="34" charset="0"/>
              </a:rPr>
              <a:t>第一届新余建筑工匠论坛暨装配式技术研讨会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08548" name="Rectangle 43"/>
          <p:cNvSpPr/>
          <p:nvPr/>
        </p:nvSpPr>
        <p:spPr>
          <a:xfrm>
            <a:off x="792163" y="755650"/>
            <a:ext cx="5307012" cy="852488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 anchor="ctr"/>
          <a:p>
            <a:pPr eaLnBrk="1" hangingPunct="1"/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 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校地合作工程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8549" name="文本占位符 369665"/>
          <p:cNvSpPr txBox="1"/>
          <p:nvPr/>
        </p:nvSpPr>
        <p:spPr>
          <a:xfrm>
            <a:off x="306388" y="1785938"/>
            <a:ext cx="4949825" cy="698500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/>
          <a:p>
            <a:pPr defTabSz="913130" eaLnBrk="1" hangingPunct="1"/>
            <a:r>
              <a:rPr lang="en-US" altLang="zh-CN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3.3 </a:t>
            </a:r>
            <a:r>
              <a:rPr lang="zh-CN" altLang="en-US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研究服务合作</a:t>
            </a:r>
            <a:endParaRPr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3130" eaLnBrk="1" hangingPunct="1"/>
            <a:endParaRPr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3779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1800" y="3109913"/>
            <a:ext cx="4864100" cy="2447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8551" name="Rectangle 6"/>
          <p:cNvSpPr/>
          <p:nvPr/>
        </p:nvSpPr>
        <p:spPr>
          <a:xfrm>
            <a:off x="111125" y="2135188"/>
            <a:ext cx="7018338" cy="852487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 anchor="ctr"/>
          <a:p>
            <a:pPr eaLnBrk="1" hangingPunct="1"/>
            <a:r>
              <a:rPr lang="zh-CN" altLang="en-US" sz="2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”</a:t>
            </a: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</a:t>
            </a:r>
            <a:r>
              <a:rPr lang="zh-CN" altLang="en-US" sz="3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政</a:t>
            </a: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合作</a:t>
            </a:r>
            <a:r>
              <a:rPr lang="en-US" altLang="zh-CN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”——</a:t>
            </a:r>
            <a:r>
              <a:rPr lang="zh-CN" altLang="en-US" sz="2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合作举办工匠论坛</a:t>
            </a:r>
            <a:endParaRPr lang="en-US" altLang="zh-CN" sz="22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2649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9238" y="3132138"/>
            <a:ext cx="3756025" cy="24352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3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2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9394" name="TextBox 79"/>
          <p:cNvSpPr txBox="1"/>
          <p:nvPr/>
        </p:nvSpPr>
        <p:spPr>
          <a:xfrm>
            <a:off x="1728788" y="6013450"/>
            <a:ext cx="6408737" cy="506413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>
            <a:spAutoFit/>
          </a:bodyPr>
          <a:p>
            <a:pPr algn="ctr" eaLnBrk="1" hangingPunct="1">
              <a:lnSpc>
                <a:spcPct val="150000"/>
              </a:lnSpc>
            </a:pPr>
            <a:r>
              <a:rPr lang="zh-CN" altLang="en-US" dirty="0">
                <a:latin typeface="Arial" panose="020B0604020202020204" pitchFamily="34" charset="0"/>
              </a:rPr>
              <a:t>与新余市住建委、建筑业协会共同创立</a:t>
            </a:r>
            <a:r>
              <a:rPr lang="en-US" altLang="zh-CN" dirty="0">
                <a:latin typeface="Arial" panose="020B0604020202020204" pitchFamily="34" charset="0"/>
              </a:rPr>
              <a:t>《</a:t>
            </a:r>
            <a:r>
              <a:rPr lang="zh-CN" altLang="en-US" dirty="0">
                <a:latin typeface="Arial" panose="020B0604020202020204" pitchFamily="34" charset="0"/>
              </a:rPr>
              <a:t>新余工匠杂志</a:t>
            </a:r>
            <a:r>
              <a:rPr lang="en-US" altLang="zh-CN" dirty="0">
                <a:latin typeface="Arial" panose="020B0604020202020204" pitchFamily="34" charset="0"/>
              </a:rPr>
              <a:t>》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09571" name="文本占位符 369665"/>
          <p:cNvSpPr txBox="1"/>
          <p:nvPr/>
        </p:nvSpPr>
        <p:spPr>
          <a:xfrm>
            <a:off x="234950" y="1641475"/>
            <a:ext cx="4949825" cy="698500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/>
          <a:p>
            <a:pPr defTabSz="913130" eaLnBrk="1" hangingPunct="1"/>
            <a:r>
              <a:rPr lang="en-US" altLang="zh-CN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3.3 </a:t>
            </a:r>
            <a:r>
              <a:rPr lang="zh-CN" altLang="en-US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研究服务合作</a:t>
            </a:r>
            <a:endParaRPr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3130" eaLnBrk="1" hangingPunct="1"/>
            <a:endParaRPr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9398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60588" y="2728913"/>
            <a:ext cx="5329237" cy="34274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9573" name="Rectangle 43"/>
          <p:cNvSpPr/>
          <p:nvPr/>
        </p:nvSpPr>
        <p:spPr>
          <a:xfrm>
            <a:off x="792163" y="755650"/>
            <a:ext cx="5307012" cy="852488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 anchor="ctr"/>
          <a:p>
            <a:pPr eaLnBrk="1" hangingPunct="1"/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 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校地合作工程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9574" name="Rectangle 6"/>
          <p:cNvSpPr/>
          <p:nvPr/>
        </p:nvSpPr>
        <p:spPr>
          <a:xfrm>
            <a:off x="74613" y="1987550"/>
            <a:ext cx="7018337" cy="852488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 anchor="ctr"/>
          <a:p>
            <a:pPr eaLnBrk="1" hangingPunct="1"/>
            <a:r>
              <a:rPr lang="zh-CN" altLang="en-US" sz="2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”</a:t>
            </a: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</a:t>
            </a:r>
            <a:r>
              <a:rPr lang="zh-CN" altLang="en-US" sz="3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政</a:t>
            </a: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合作</a:t>
            </a:r>
            <a:r>
              <a:rPr lang="en-US" altLang="zh-CN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”——</a:t>
            </a:r>
            <a:r>
              <a:rPr lang="zh-CN" altLang="en-US" sz="2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合作创立</a:t>
            </a:r>
            <a:r>
              <a:rPr lang="en-US" altLang="zh-CN" sz="2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新余工匠杂志</a:t>
            </a:r>
            <a:r>
              <a:rPr lang="en-US" altLang="zh-CN" sz="2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endParaRPr lang="en-US" altLang="zh-CN" sz="22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7348" name="Rectangle 1"/>
          <p:cNvSpPr/>
          <p:nvPr/>
        </p:nvSpPr>
        <p:spPr>
          <a:xfrm>
            <a:off x="6697663" y="5364163"/>
            <a:ext cx="3165475" cy="523875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p>
            <a:pPr indent="304800" algn="ctr"/>
            <a:r>
              <a:rPr lang="zh-CN" altLang="en-US" sz="1400" dirty="0">
                <a:latin typeface="Arial" panose="020B0604020202020204" pitchFamily="34" charset="0"/>
              </a:rPr>
              <a:t>与新余市住建委共建新余市</a:t>
            </a:r>
            <a:endParaRPr lang="en-US" altLang="zh-CN" sz="1400" dirty="0">
              <a:latin typeface="Arial" panose="020B0604020202020204" pitchFamily="34" charset="0"/>
            </a:endParaRPr>
          </a:p>
          <a:p>
            <a:pPr indent="304800" algn="ctr"/>
            <a:r>
              <a:rPr lang="zh-CN" altLang="en-US" sz="1400" dirty="0">
                <a:latin typeface="Arial" panose="020B0604020202020204" pitchFamily="34" charset="0"/>
              </a:rPr>
              <a:t>建筑信息模型（</a:t>
            </a:r>
            <a:r>
              <a:rPr lang="en-US" altLang="zh-CN" sz="1400" dirty="0">
                <a:latin typeface="Arial" panose="020B0604020202020204" pitchFamily="34" charset="0"/>
              </a:rPr>
              <a:t>BIM</a:t>
            </a:r>
            <a:r>
              <a:rPr lang="zh-CN" altLang="en-US" sz="1400" dirty="0">
                <a:latin typeface="Arial" panose="020B0604020202020204" pitchFamily="34" charset="0"/>
              </a:rPr>
              <a:t>）技术中心</a:t>
            </a:r>
            <a:endParaRPr lang="zh-CN" altLang="en-US" sz="1400" dirty="0">
              <a:latin typeface="Arial" panose="020B0604020202020204" pitchFamily="34" charset="0"/>
            </a:endParaRPr>
          </a:p>
        </p:txBody>
      </p:sp>
      <p:pic>
        <p:nvPicPr>
          <p:cNvPr id="58376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325" y="3132138"/>
            <a:ext cx="3308350" cy="19796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8377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3363" y="3135313"/>
            <a:ext cx="3281362" cy="2012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0597" name="Rectangle 43"/>
          <p:cNvSpPr/>
          <p:nvPr/>
        </p:nvSpPr>
        <p:spPr>
          <a:xfrm>
            <a:off x="792163" y="755650"/>
            <a:ext cx="5307012" cy="852488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 anchor="ctr"/>
          <a:p>
            <a:pPr eaLnBrk="1" hangingPunct="1"/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 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校地合作工程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0598" name="矩形 6"/>
          <p:cNvSpPr/>
          <p:nvPr/>
        </p:nvSpPr>
        <p:spPr>
          <a:xfrm>
            <a:off x="174625" y="2249488"/>
            <a:ext cx="5181600" cy="522287"/>
          </a:xfrm>
          <a:prstGeom prst="rect">
            <a:avLst/>
          </a:prstGeom>
          <a:noFill/>
          <a:ln w="9525">
            <a:noFill/>
          </a:ln>
        </p:spPr>
        <p:txBody>
          <a:bodyPr wrap="none" lIns="91408" tIns="45704" rIns="91408" bIns="45704">
            <a:spAutoFit/>
          </a:bodyPr>
          <a:p>
            <a:pPr eaLnBrk="1" hangingPunct="1"/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”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</a:t>
            </a:r>
            <a:r>
              <a:rPr lang="zh-CN" altLang="en-US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政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合作</a:t>
            </a: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”——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合作建立技术中心</a:t>
            </a:r>
            <a:endParaRPr lang="zh-CN" altLang="en-US" sz="20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10599" name="矩形 7"/>
          <p:cNvSpPr/>
          <p:nvPr/>
        </p:nvSpPr>
        <p:spPr>
          <a:xfrm>
            <a:off x="360363" y="1744663"/>
            <a:ext cx="2990850" cy="9540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defTabSz="913130" eaLnBrk="1" hangingPunct="1"/>
            <a:r>
              <a:rPr lang="en-US" altLang="zh-CN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3.3 </a:t>
            </a:r>
            <a:r>
              <a:rPr lang="zh-CN" altLang="en-US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研究服务合作</a:t>
            </a:r>
            <a:endParaRPr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3130" eaLnBrk="1" hangingPunct="1"/>
            <a:endParaRPr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Picture 6" descr="C:\Users\Administrator\Desktop\图片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4550" y="3132138"/>
            <a:ext cx="3097213" cy="2041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ectangle 1"/>
          <p:cNvSpPr/>
          <p:nvPr/>
        </p:nvSpPr>
        <p:spPr>
          <a:xfrm>
            <a:off x="0" y="5364163"/>
            <a:ext cx="3157538" cy="523875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p>
            <a:pPr indent="304800" algn="ctr"/>
            <a:r>
              <a:rPr lang="zh-CN" altLang="en-US" sz="1400" dirty="0">
                <a:latin typeface="Arial" panose="020B0604020202020204" pitchFamily="34" charset="0"/>
              </a:rPr>
              <a:t>与新余市住建委共建新余市装配式建筑人才培养与技术研发中心</a:t>
            </a:r>
            <a:endParaRPr lang="en-US" altLang="zh-CN" sz="1400" dirty="0">
              <a:latin typeface="Arial" panose="020B0604020202020204" pitchFamily="34" charset="0"/>
            </a:endParaRPr>
          </a:p>
        </p:txBody>
      </p:sp>
      <p:sp>
        <p:nvSpPr>
          <p:cNvPr id="11" name="TextBox 79"/>
          <p:cNvSpPr txBox="1"/>
          <p:nvPr/>
        </p:nvSpPr>
        <p:spPr>
          <a:xfrm>
            <a:off x="3370263" y="5364163"/>
            <a:ext cx="3038475" cy="523875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>
            <a:spAutoFit/>
          </a:bodyPr>
          <a:p>
            <a:pPr algn="ctr" eaLnBrk="1" hangingPunct="1"/>
            <a:r>
              <a:rPr lang="zh-CN" altLang="en-US" sz="1400" dirty="0">
                <a:latin typeface="Arial" panose="020B0604020202020204" pitchFamily="34" charset="0"/>
              </a:rPr>
              <a:t>与新余市科技局共建新余市</a:t>
            </a:r>
            <a:endParaRPr lang="en-US" altLang="zh-CN" sz="1400" dirty="0">
              <a:latin typeface="Arial" panose="020B0604020202020204" pitchFamily="34" charset="0"/>
            </a:endParaRPr>
          </a:p>
          <a:p>
            <a:pPr algn="ctr" eaLnBrk="1" hangingPunct="1"/>
            <a:r>
              <a:rPr lang="zh-CN" altLang="en-US" sz="1400" dirty="0">
                <a:latin typeface="Arial" panose="020B0604020202020204" pitchFamily="34" charset="0"/>
              </a:rPr>
              <a:t>建筑节能技术协同创新中心</a:t>
            </a:r>
            <a:endParaRPr lang="zh-CN" altLang="en-US" sz="14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8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8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8" grpId="0"/>
      <p:bldP spid="10" grpId="0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9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19088" y="1441450"/>
            <a:ext cx="9015413" cy="1187450"/>
          </a:xfrm>
        </p:spPr>
        <p:txBody>
          <a:bodyPr vert="horz" wrap="square" lIns="91408" tIns="45704" rIns="91408" bIns="45704" numCol="1" anchor="ctr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4.1 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以赛促教</a:t>
            </a:r>
            <a:endParaRPr kumimoji="0" lang="zh-C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0449" name="AutoShape 52"/>
          <p:cNvSpPr/>
          <p:nvPr/>
        </p:nvSpPr>
        <p:spPr>
          <a:xfrm>
            <a:off x="904875" y="3779838"/>
            <a:ext cx="1541463" cy="625475"/>
          </a:xfrm>
          <a:prstGeom prst="flowChartAlternateProcess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3808" tIns="46904" rIns="93808" bIns="46904" anchor="ctr">
            <a:spAutoFit/>
          </a:bodyPr>
          <a:p>
            <a:pPr algn="ctr" eaLnBrk="1" hangingPunct="1">
              <a:lnSpc>
                <a:spcPct val="150000"/>
              </a:lnSpc>
            </a:pPr>
            <a:r>
              <a:rPr lang="zh-CN" altLang="en-US" sz="2000" dirty="0">
                <a:latin typeface="Calibri" panose="020F0502020204030204" pitchFamily="34" charset="0"/>
                <a:ea typeface="微软雅黑" panose="020B0503020204020204" pitchFamily="34" charset="-122"/>
              </a:rPr>
              <a:t>以赛促教</a:t>
            </a:r>
            <a:endParaRPr lang="zh-CN" altLang="en-US" sz="2000" dirty="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60426" name="任意多边形 3"/>
          <p:cNvPicPr/>
          <p:nvPr/>
        </p:nvPicPr>
        <p:blipFill>
          <a:blip r:embed="rId1"/>
          <a:stretch>
            <a:fillRect/>
          </a:stretch>
        </p:blipFill>
        <p:spPr>
          <a:xfrm>
            <a:off x="3387725" y="5400675"/>
            <a:ext cx="1758950" cy="8096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组合 65"/>
          <p:cNvGrpSpPr/>
          <p:nvPr/>
        </p:nvGrpSpPr>
        <p:grpSpPr>
          <a:xfrm>
            <a:off x="2486025" y="1973263"/>
            <a:ext cx="2933700" cy="3957637"/>
            <a:chOff x="2358914" y="1973210"/>
            <a:chExt cx="2786459" cy="3957548"/>
          </a:xfrm>
        </p:grpSpPr>
        <p:grpSp>
          <p:nvGrpSpPr>
            <p:cNvPr id="111667" name="Group 2"/>
            <p:cNvGrpSpPr/>
            <p:nvPr/>
          </p:nvGrpSpPr>
          <p:grpSpPr>
            <a:xfrm>
              <a:off x="3023720" y="1973210"/>
              <a:ext cx="2121653" cy="810398"/>
              <a:chOff x="-188" y="0"/>
              <a:chExt cx="2222" cy="703"/>
            </a:xfrm>
          </p:grpSpPr>
          <p:pic>
            <p:nvPicPr>
              <p:cNvPr id="111679" name="任意多边形 3"/>
              <p:cNvPicPr/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0" y="0"/>
                <a:ext cx="1747" cy="703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11680" name="Text Box 4"/>
              <p:cNvSpPr txBox="1"/>
              <p:nvPr/>
            </p:nvSpPr>
            <p:spPr>
              <a:xfrm>
                <a:off x="-188" y="19"/>
                <a:ext cx="2222" cy="63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150062" tIns="150062" rIns="150062" bIns="150062" anchor="ctr"/>
              <a:p>
                <a:pPr algn="ctr" defTabSz="1457325" eaLnBrk="1" hangingPunct="1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altLang="zh-CN" sz="1600" dirty="0">
                    <a:solidFill>
                      <a:srgbClr val="FFFFFF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rPr>
                  <a:t>《</a:t>
                </a:r>
                <a:r>
                  <a:rPr lang="zh-CN" altLang="en-US" sz="1600" dirty="0">
                    <a:solidFill>
                      <a:srgbClr val="FFFFFF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rPr>
                  <a:t>建筑工程计量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rPr>
                  <a:t>》</a:t>
                </a:r>
                <a:endParaRPr lang="zh-CN" altLang="en-US" sz="1600" dirty="0">
                  <a:solidFill>
                    <a:srgbClr val="FFFFFF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11668" name="Group 2"/>
            <p:cNvGrpSpPr/>
            <p:nvPr/>
          </p:nvGrpSpPr>
          <p:grpSpPr>
            <a:xfrm>
              <a:off x="3144984" y="4256914"/>
              <a:ext cx="1836157" cy="810398"/>
              <a:chOff x="-61" y="0"/>
              <a:chExt cx="1923" cy="703"/>
            </a:xfrm>
          </p:grpSpPr>
          <p:pic>
            <p:nvPicPr>
              <p:cNvPr id="111677" name="任意多边形 3"/>
              <p:cNvPicPr/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0" y="0"/>
                <a:ext cx="1747" cy="703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11678" name="Text Box 4"/>
              <p:cNvSpPr txBox="1"/>
              <p:nvPr/>
            </p:nvSpPr>
            <p:spPr>
              <a:xfrm>
                <a:off x="-61" y="19"/>
                <a:ext cx="1923" cy="63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150062" tIns="150062" rIns="150062" bIns="150062" anchor="ctr"/>
              <a:p>
                <a:pPr algn="ctr" defTabSz="1457325" eaLnBrk="1" hangingPunct="1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altLang="zh-CN" sz="1600" dirty="0">
                    <a:solidFill>
                      <a:srgbClr val="FFFFFF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rPr>
                  <a:t>《</a:t>
                </a:r>
                <a:r>
                  <a:rPr lang="zh-CN" altLang="en-US" sz="1600" dirty="0">
                    <a:solidFill>
                      <a:srgbClr val="FFFFFF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rPr>
                  <a:t>工程项目管理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rPr>
                  <a:t>》</a:t>
                </a:r>
                <a:endParaRPr lang="zh-CN" altLang="en-US" sz="1600" dirty="0">
                  <a:solidFill>
                    <a:srgbClr val="FFFFFF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11669" name="Group 2"/>
            <p:cNvGrpSpPr/>
            <p:nvPr/>
          </p:nvGrpSpPr>
          <p:grpSpPr>
            <a:xfrm>
              <a:off x="3023720" y="3115063"/>
              <a:ext cx="2050040" cy="810398"/>
              <a:chOff x="-188" y="0"/>
              <a:chExt cx="2147" cy="703"/>
            </a:xfrm>
          </p:grpSpPr>
          <p:pic>
            <p:nvPicPr>
              <p:cNvPr id="111675" name="任意多边形 3"/>
              <p:cNvPicPr/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0" y="0"/>
                <a:ext cx="1747" cy="703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11676" name="Text Box 4"/>
              <p:cNvSpPr txBox="1"/>
              <p:nvPr/>
            </p:nvSpPr>
            <p:spPr>
              <a:xfrm>
                <a:off x="-188" y="19"/>
                <a:ext cx="2147" cy="63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150062" tIns="150062" rIns="150062" bIns="150062" anchor="ctr"/>
              <a:p>
                <a:pPr algn="ctr" defTabSz="1457325" eaLnBrk="1" hangingPunct="1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altLang="zh-CN" sz="1600" dirty="0">
                    <a:solidFill>
                      <a:srgbClr val="FFFFFF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rPr>
                  <a:t>《</a:t>
                </a:r>
                <a:r>
                  <a:rPr lang="zh-CN" altLang="en-US" sz="1600" dirty="0">
                    <a:solidFill>
                      <a:srgbClr val="FFFFFF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rPr>
                  <a:t>土木工程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rPr>
                  <a:t>CAD 》</a:t>
                </a:r>
                <a:endParaRPr lang="en-US" altLang="zh-CN" sz="1600" dirty="0">
                  <a:solidFill>
                    <a:srgbClr val="FFFFFF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11670" name="Group 29"/>
            <p:cNvGrpSpPr/>
            <p:nvPr/>
          </p:nvGrpSpPr>
          <p:grpSpPr>
            <a:xfrm>
              <a:off x="2358914" y="3847754"/>
              <a:ext cx="500842" cy="505905"/>
              <a:chOff x="-41" y="318"/>
              <a:chExt cx="366" cy="319"/>
            </a:xfrm>
          </p:grpSpPr>
          <p:pic>
            <p:nvPicPr>
              <p:cNvPr id="111673" name="右箭头 61"/>
              <p:cNvPicPr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21" y="318"/>
                <a:ext cx="346" cy="319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11674" name="Text Box 31"/>
              <p:cNvSpPr txBox="1"/>
              <p:nvPr/>
            </p:nvSpPr>
            <p:spPr>
              <a:xfrm>
                <a:off x="-41" y="431"/>
                <a:ext cx="180" cy="9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ctr"/>
              <a:p>
                <a:pPr algn="ctr" eaLnBrk="1" hangingPunct="1"/>
                <a:endParaRPr lang="zh-CN" altLang="zh-CN" sz="1600" dirty="0">
                  <a:solidFill>
                    <a:srgbClr val="FFFFFF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11671" name="AutoShape 51"/>
            <p:cNvSpPr/>
            <p:nvPr/>
          </p:nvSpPr>
          <p:spPr>
            <a:xfrm>
              <a:off x="2940493" y="2396637"/>
              <a:ext cx="65684" cy="3383921"/>
            </a:xfrm>
            <a:prstGeom prst="leftBrace">
              <a:avLst>
                <a:gd name="adj1" fmla="val 291697"/>
                <a:gd name="adj2" fmla="val 50000"/>
              </a:avLst>
            </a:prstGeom>
            <a:noFill/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lIns="93808" tIns="46904" rIns="93808" bIns="46904" anchor="ctr"/>
            <a:p>
              <a:pPr algn="ctr" eaLnBrk="1" hangingPunct="1"/>
              <a:endParaRPr lang="zh-CN" altLang="en-US" sz="1600" dirty="0">
                <a:latin typeface="Arial" panose="020B0604020202020204" pitchFamily="34" charset="0"/>
              </a:endParaRPr>
            </a:p>
          </p:txBody>
        </p:sp>
        <p:sp>
          <p:nvSpPr>
            <p:cNvPr id="111672" name="矩形 131"/>
            <p:cNvSpPr/>
            <p:nvPr/>
          </p:nvSpPr>
          <p:spPr>
            <a:xfrm>
              <a:off x="3144838" y="5586009"/>
              <a:ext cx="1643062" cy="34474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en-US" altLang="zh-CN" sz="1600" dirty="0">
                  <a:solidFill>
                    <a:srgbClr val="FFFFFF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《</a:t>
              </a:r>
              <a:r>
                <a:rPr lang="zh-CN" altLang="en-US" sz="1600" dirty="0">
                  <a:solidFill>
                    <a:srgbClr val="FFFFFF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建筑工程测量</a:t>
              </a:r>
              <a:r>
                <a:rPr lang="en-US" altLang="zh-CN" sz="1600" dirty="0">
                  <a:solidFill>
                    <a:srgbClr val="FFFFFF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》</a:t>
              </a:r>
              <a:endParaRPr lang="zh-CN" altLang="en-US" sz="160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7" name="组合 66"/>
          <p:cNvGrpSpPr/>
          <p:nvPr/>
        </p:nvGrpSpPr>
        <p:grpSpPr>
          <a:xfrm>
            <a:off x="5164138" y="1920875"/>
            <a:ext cx="3341687" cy="4289425"/>
            <a:chOff x="4902807" y="1920875"/>
            <a:chExt cx="3171218" cy="4289425"/>
          </a:xfrm>
        </p:grpSpPr>
        <p:grpSp>
          <p:nvGrpSpPr>
            <p:cNvPr id="111624" name="Group 2"/>
            <p:cNvGrpSpPr/>
            <p:nvPr/>
          </p:nvGrpSpPr>
          <p:grpSpPr>
            <a:xfrm>
              <a:off x="6290385" y="4256914"/>
              <a:ext cx="1668104" cy="810398"/>
              <a:chOff x="0" y="0"/>
              <a:chExt cx="1747" cy="703"/>
            </a:xfrm>
          </p:grpSpPr>
          <p:pic>
            <p:nvPicPr>
              <p:cNvPr id="111665" name="任意多边形 3"/>
              <p:cNvPicPr/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0" y="0"/>
                <a:ext cx="1747" cy="703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11666" name="Text Box 4"/>
              <p:cNvSpPr txBox="1"/>
              <p:nvPr/>
            </p:nvSpPr>
            <p:spPr>
              <a:xfrm>
                <a:off x="33" y="19"/>
                <a:ext cx="1685" cy="63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150062" tIns="150062" rIns="150062" bIns="150062" anchor="ctr"/>
              <a:p>
                <a:pPr algn="ctr" defTabSz="1457325" eaLnBrk="1" hangingPunct="1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altLang="zh-CN" sz="1600" dirty="0">
                    <a:solidFill>
                      <a:srgbClr val="FFFFFF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rPr>
                  <a:t>BIM</a:t>
                </a:r>
                <a:r>
                  <a:rPr lang="zh-CN" altLang="en-US" sz="1600" dirty="0">
                    <a:solidFill>
                      <a:srgbClr val="FFFFFF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rPr>
                  <a:t>沙盘模拟</a:t>
                </a:r>
                <a:endParaRPr lang="en-US" altLang="zh-CN" sz="1600" dirty="0">
                  <a:solidFill>
                    <a:srgbClr val="FFFFFF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  <a:p>
                <a:pPr algn="ctr" defTabSz="1457325" eaLnBrk="1" hangingPunct="1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zh-CN" altLang="en-US" sz="1600" dirty="0">
                    <a:solidFill>
                      <a:srgbClr val="FFFFFF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rPr>
                  <a:t>大赛</a:t>
                </a:r>
                <a:endParaRPr lang="zh-CN" altLang="en-US" sz="1600" dirty="0">
                  <a:solidFill>
                    <a:srgbClr val="FFFFFF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11625" name="Group 5"/>
            <p:cNvGrpSpPr/>
            <p:nvPr/>
          </p:nvGrpSpPr>
          <p:grpSpPr>
            <a:xfrm>
              <a:off x="4902807" y="2352242"/>
              <a:ext cx="1302736" cy="285462"/>
              <a:chOff x="0" y="58"/>
              <a:chExt cx="952" cy="180"/>
            </a:xfrm>
          </p:grpSpPr>
          <p:pic>
            <p:nvPicPr>
              <p:cNvPr id="111663" name="右箭头 1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77"/>
                <a:ext cx="952" cy="161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11664" name="Text Box 7"/>
              <p:cNvSpPr txBox="1"/>
              <p:nvPr/>
            </p:nvSpPr>
            <p:spPr>
              <a:xfrm>
                <a:off x="35" y="58"/>
                <a:ext cx="859" cy="4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/>
              <a:p>
                <a:pPr algn="ctr" eaLnBrk="1" hangingPunct="1"/>
                <a:endParaRPr lang="zh-CN" altLang="zh-CN" sz="1600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11626" name="Group 11"/>
            <p:cNvGrpSpPr/>
            <p:nvPr/>
          </p:nvGrpSpPr>
          <p:grpSpPr>
            <a:xfrm>
              <a:off x="5031438" y="1920875"/>
              <a:ext cx="1014000" cy="645464"/>
              <a:chOff x="0" y="51"/>
              <a:chExt cx="741" cy="407"/>
            </a:xfrm>
          </p:grpSpPr>
          <p:pic>
            <p:nvPicPr>
              <p:cNvPr id="111661" name="任意多边形 1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51"/>
                <a:ext cx="741" cy="40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11662" name="Text Box 13"/>
              <p:cNvSpPr txBox="1"/>
              <p:nvPr/>
            </p:nvSpPr>
            <p:spPr>
              <a:xfrm>
                <a:off x="33" y="98"/>
                <a:ext cx="674" cy="28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150062" tIns="150062" rIns="150062" bIns="150062" anchor="ctr"/>
              <a:p>
                <a:pPr algn="ctr" defTabSz="1457325" eaLnBrk="1" hangingPunct="1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zh-CN" altLang="en-US" sz="1600" dirty="0">
                    <a:solidFill>
                      <a:srgbClr val="FFFFFF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rPr>
                  <a:t>对接</a:t>
                </a:r>
                <a:endParaRPr lang="zh-CN" altLang="en-US" sz="1600" dirty="0">
                  <a:solidFill>
                    <a:srgbClr val="FFFFFF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11627" name="Group 14"/>
            <p:cNvGrpSpPr/>
            <p:nvPr/>
          </p:nvGrpSpPr>
          <p:grpSpPr>
            <a:xfrm>
              <a:off x="4902807" y="2506075"/>
              <a:ext cx="1297262" cy="275948"/>
              <a:chOff x="0" y="44"/>
              <a:chExt cx="948" cy="174"/>
            </a:xfrm>
          </p:grpSpPr>
          <p:pic>
            <p:nvPicPr>
              <p:cNvPr id="111659" name="右箭头 1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56"/>
                <a:ext cx="948" cy="16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11660" name="Text Box 16"/>
              <p:cNvSpPr txBox="1"/>
              <p:nvPr/>
            </p:nvSpPr>
            <p:spPr>
              <a:xfrm rot="10800000">
                <a:off x="56" y="44"/>
                <a:ext cx="859" cy="4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rot="10800000"/>
              <a:p>
                <a:pPr algn="ctr" eaLnBrk="1" hangingPunct="1"/>
                <a:endParaRPr lang="zh-CN" altLang="zh-CN" sz="1600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11628" name="Group 24"/>
            <p:cNvGrpSpPr/>
            <p:nvPr/>
          </p:nvGrpSpPr>
          <p:grpSpPr>
            <a:xfrm>
              <a:off x="4902807" y="3381494"/>
              <a:ext cx="1302736" cy="256917"/>
              <a:chOff x="0" y="18"/>
              <a:chExt cx="952" cy="162"/>
            </a:xfrm>
          </p:grpSpPr>
          <p:pic>
            <p:nvPicPr>
              <p:cNvPr id="111657" name="右箭头 27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18"/>
                <a:ext cx="952" cy="16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11658" name="Text Box 26"/>
              <p:cNvSpPr txBox="1"/>
              <p:nvPr/>
            </p:nvSpPr>
            <p:spPr>
              <a:xfrm>
                <a:off x="35" y="90"/>
                <a:ext cx="859" cy="4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/>
              <a:p>
                <a:pPr algn="ctr" eaLnBrk="1" hangingPunct="1"/>
                <a:endParaRPr lang="zh-CN" altLang="zh-CN" sz="1600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11629" name="Group 30"/>
            <p:cNvGrpSpPr/>
            <p:nvPr/>
          </p:nvGrpSpPr>
          <p:grpSpPr>
            <a:xfrm>
              <a:off x="5042385" y="2886692"/>
              <a:ext cx="1014000" cy="640706"/>
              <a:chOff x="0" y="0"/>
              <a:chExt cx="741" cy="404"/>
            </a:xfrm>
          </p:grpSpPr>
          <p:pic>
            <p:nvPicPr>
              <p:cNvPr id="111655" name="任意多边形 29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0"/>
                <a:ext cx="741" cy="40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11656" name="Text Box 32"/>
              <p:cNvSpPr txBox="1"/>
              <p:nvPr/>
            </p:nvSpPr>
            <p:spPr>
              <a:xfrm>
                <a:off x="33" y="35"/>
                <a:ext cx="674" cy="28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150062" tIns="150062" rIns="150062" bIns="150062" anchor="ctr"/>
              <a:p>
                <a:pPr algn="ctr" defTabSz="1457325" eaLnBrk="1" hangingPunct="1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zh-CN" altLang="en-US" sz="1600" dirty="0">
                    <a:solidFill>
                      <a:srgbClr val="FFFFFF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rPr>
                  <a:t>对接</a:t>
                </a:r>
                <a:endParaRPr lang="zh-CN" altLang="en-US" sz="1600" dirty="0">
                  <a:solidFill>
                    <a:srgbClr val="FFFFFF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11630" name="Group 33"/>
            <p:cNvGrpSpPr/>
            <p:nvPr/>
          </p:nvGrpSpPr>
          <p:grpSpPr>
            <a:xfrm>
              <a:off x="4902807" y="3530569"/>
              <a:ext cx="1297262" cy="255331"/>
              <a:chOff x="0" y="0"/>
              <a:chExt cx="948" cy="161"/>
            </a:xfrm>
          </p:grpSpPr>
          <p:pic>
            <p:nvPicPr>
              <p:cNvPr id="111653" name="右箭头 30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0"/>
                <a:ext cx="948" cy="161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11654" name="Text Box 35"/>
              <p:cNvSpPr txBox="1"/>
              <p:nvPr/>
            </p:nvSpPr>
            <p:spPr>
              <a:xfrm rot="10800000">
                <a:off x="56" y="42"/>
                <a:ext cx="859" cy="4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rot="10800000"/>
              <a:p>
                <a:pPr algn="ctr" eaLnBrk="1" hangingPunct="1"/>
                <a:endParaRPr lang="zh-CN" altLang="zh-CN" sz="1600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11631" name="Group 42"/>
            <p:cNvGrpSpPr/>
            <p:nvPr/>
          </p:nvGrpSpPr>
          <p:grpSpPr>
            <a:xfrm>
              <a:off x="4902807" y="4455152"/>
              <a:ext cx="1302736" cy="255331"/>
              <a:chOff x="0" y="21"/>
              <a:chExt cx="952" cy="161"/>
            </a:xfrm>
          </p:grpSpPr>
          <p:pic>
            <p:nvPicPr>
              <p:cNvPr id="111651" name="右箭头 3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0" y="21"/>
                <a:ext cx="952" cy="161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11652" name="Text Box 44"/>
              <p:cNvSpPr txBox="1"/>
              <p:nvPr/>
            </p:nvSpPr>
            <p:spPr>
              <a:xfrm>
                <a:off x="35" y="43"/>
                <a:ext cx="859" cy="4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/>
              <a:p>
                <a:pPr algn="ctr" eaLnBrk="1" hangingPunct="1"/>
                <a:endParaRPr lang="zh-CN" altLang="zh-CN" sz="1600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11632" name="Group 48"/>
            <p:cNvGrpSpPr/>
            <p:nvPr/>
          </p:nvGrpSpPr>
          <p:grpSpPr>
            <a:xfrm>
              <a:off x="5042385" y="3952420"/>
              <a:ext cx="1014000" cy="640706"/>
              <a:chOff x="0" y="0"/>
              <a:chExt cx="741" cy="404"/>
            </a:xfrm>
          </p:grpSpPr>
          <p:pic>
            <p:nvPicPr>
              <p:cNvPr id="111649" name="任意多边形 35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0" y="0"/>
                <a:ext cx="741" cy="40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11650" name="Text Box 50"/>
              <p:cNvSpPr txBox="1"/>
              <p:nvPr/>
            </p:nvSpPr>
            <p:spPr>
              <a:xfrm>
                <a:off x="33" y="36"/>
                <a:ext cx="674" cy="28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150062" tIns="150062" rIns="150062" bIns="150062" anchor="ctr"/>
              <a:p>
                <a:pPr algn="ctr" defTabSz="1457325" eaLnBrk="1" hangingPunct="1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zh-CN" altLang="en-US" sz="1600" dirty="0">
                    <a:solidFill>
                      <a:srgbClr val="FFFFFF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rPr>
                  <a:t>对接</a:t>
                </a:r>
                <a:endParaRPr lang="zh-CN" altLang="en-US" sz="1600" dirty="0">
                  <a:solidFill>
                    <a:srgbClr val="FFFFFF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11633" name="Group 51"/>
            <p:cNvGrpSpPr/>
            <p:nvPr/>
          </p:nvGrpSpPr>
          <p:grpSpPr>
            <a:xfrm>
              <a:off x="4902807" y="4599470"/>
              <a:ext cx="1297262" cy="255331"/>
              <a:chOff x="0" y="0"/>
              <a:chExt cx="948" cy="161"/>
            </a:xfrm>
          </p:grpSpPr>
          <p:pic>
            <p:nvPicPr>
              <p:cNvPr id="111647" name="右箭头 36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0" y="0"/>
                <a:ext cx="948" cy="161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11648" name="Text Box 53"/>
              <p:cNvSpPr txBox="1"/>
              <p:nvPr/>
            </p:nvSpPr>
            <p:spPr>
              <a:xfrm rot="10800000">
                <a:off x="56" y="43"/>
                <a:ext cx="859" cy="4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rot="10800000"/>
              <a:p>
                <a:pPr algn="ctr" eaLnBrk="1" hangingPunct="1"/>
                <a:endParaRPr lang="zh-CN" altLang="zh-CN" sz="1600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11634" name="Group 2"/>
            <p:cNvGrpSpPr/>
            <p:nvPr/>
          </p:nvGrpSpPr>
          <p:grpSpPr>
            <a:xfrm>
              <a:off x="6290385" y="1973210"/>
              <a:ext cx="1783640" cy="810398"/>
              <a:chOff x="0" y="0"/>
              <a:chExt cx="1868" cy="703"/>
            </a:xfrm>
          </p:grpSpPr>
          <p:pic>
            <p:nvPicPr>
              <p:cNvPr id="111645" name="任意多边形 3"/>
              <p:cNvPicPr/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0" y="0"/>
                <a:ext cx="1747" cy="703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11646" name="Text Box 4"/>
              <p:cNvSpPr txBox="1"/>
              <p:nvPr/>
            </p:nvSpPr>
            <p:spPr>
              <a:xfrm>
                <a:off x="33" y="19"/>
                <a:ext cx="1835" cy="63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150062" tIns="150062" rIns="150062" bIns="150062" anchor="ctr"/>
              <a:p>
                <a:pPr algn="ctr" defTabSz="1457325" eaLnBrk="1" hangingPunct="1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altLang="zh-CN" sz="1600" dirty="0">
                    <a:solidFill>
                      <a:srgbClr val="FFFFFF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rPr>
                  <a:t>BIM</a:t>
                </a:r>
                <a:r>
                  <a:rPr lang="zh-CN" altLang="en-US" sz="1600" dirty="0">
                    <a:solidFill>
                      <a:srgbClr val="FFFFFF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rPr>
                  <a:t>算量大赛</a:t>
                </a:r>
                <a:endParaRPr lang="zh-CN" altLang="en-US" sz="1600" dirty="0">
                  <a:solidFill>
                    <a:srgbClr val="FFFFFF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11635" name="Group 2"/>
            <p:cNvGrpSpPr/>
            <p:nvPr/>
          </p:nvGrpSpPr>
          <p:grpSpPr>
            <a:xfrm>
              <a:off x="6290385" y="3115063"/>
              <a:ext cx="1668104" cy="810398"/>
              <a:chOff x="0" y="0"/>
              <a:chExt cx="1747" cy="703"/>
            </a:xfrm>
          </p:grpSpPr>
          <p:pic>
            <p:nvPicPr>
              <p:cNvPr id="111643" name="任意多边形 3"/>
              <p:cNvPicPr/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0" y="0"/>
                <a:ext cx="1747" cy="703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11644" name="Text Box 4"/>
              <p:cNvSpPr txBox="1"/>
              <p:nvPr/>
            </p:nvSpPr>
            <p:spPr>
              <a:xfrm>
                <a:off x="33" y="19"/>
                <a:ext cx="1679" cy="63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150062" tIns="150062" rIns="150062" bIns="150062" anchor="ctr"/>
              <a:p>
                <a:pPr algn="ctr" defTabSz="1457325" eaLnBrk="1" hangingPunct="1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zh-CN" altLang="en-US" sz="1600" dirty="0">
                    <a:solidFill>
                      <a:srgbClr val="FFFFFF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rPr>
                  <a:t>建筑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rPr>
                  <a:t>CAD</a:t>
                </a:r>
                <a:r>
                  <a:rPr lang="zh-CN" altLang="en-US" sz="1600" dirty="0">
                    <a:solidFill>
                      <a:srgbClr val="FFFFFF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rPr>
                  <a:t>大赛</a:t>
                </a:r>
                <a:endParaRPr lang="zh-CN" altLang="en-US" sz="1600" dirty="0">
                  <a:solidFill>
                    <a:srgbClr val="FFFFFF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</p:grpSp>
        <p:pic>
          <p:nvPicPr>
            <p:cNvPr id="111636" name="任意多边形 3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6303430" y="5399901"/>
              <a:ext cx="1668105" cy="81039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1637" name="任意多边形 35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5055430" y="5095406"/>
              <a:ext cx="1014000" cy="64070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1638" name="右箭头 36"/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4915852" y="5742457"/>
              <a:ext cx="1297262" cy="25533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1639" name="Text Box 53"/>
            <p:cNvSpPr txBox="1"/>
            <p:nvPr/>
          </p:nvSpPr>
          <p:spPr>
            <a:xfrm rot="10800000">
              <a:off x="4992484" y="5810651"/>
              <a:ext cx="1175473" cy="72952"/>
            </a:xfrm>
            <a:prstGeom prst="rect">
              <a:avLst/>
            </a:prstGeom>
            <a:noFill/>
            <a:ln w="9525">
              <a:noFill/>
            </a:ln>
          </p:spPr>
          <p:txBody>
            <a:bodyPr rot="10800000"/>
            <a:p>
              <a:pPr algn="ctr" eaLnBrk="1" hangingPunct="1"/>
              <a:endParaRPr lang="zh-CN" altLang="zh-CN" sz="1300" dirty="0">
                <a:latin typeface="Arial" panose="020B0604020202020204" pitchFamily="34" charset="0"/>
              </a:endParaRPr>
            </a:p>
          </p:txBody>
        </p:sp>
        <p:pic>
          <p:nvPicPr>
            <p:cNvPr id="111640" name="右箭头 33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4930775" y="5597786"/>
              <a:ext cx="1302736" cy="25533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1641" name="矩形 132"/>
            <p:cNvSpPr/>
            <p:nvPr/>
          </p:nvSpPr>
          <p:spPr>
            <a:xfrm>
              <a:off x="6288088" y="5495937"/>
              <a:ext cx="1643062" cy="59546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 eaLnBrk="1" hangingPunct="1"/>
              <a:r>
                <a:rPr lang="zh-CN" altLang="en-US" sz="1600" dirty="0">
                  <a:solidFill>
                    <a:srgbClr val="FFFFFF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工程测量技能</a:t>
              </a:r>
              <a:endParaRPr lang="en-US" altLang="zh-CN" sz="1600" dirty="0">
                <a:solidFill>
                  <a:srgbClr val="FFFFFF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  <a:p>
              <a:pPr algn="ctr" eaLnBrk="1" hangingPunct="1"/>
              <a:r>
                <a:rPr lang="zh-CN" altLang="en-US" sz="1600" dirty="0">
                  <a:solidFill>
                    <a:srgbClr val="FFFFFF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大赛</a:t>
              </a:r>
              <a:endParaRPr lang="zh-CN" altLang="en-US" sz="1600" dirty="0">
                <a:latin typeface="Arial" panose="020B0604020202020204" pitchFamily="34" charset="0"/>
              </a:endParaRPr>
            </a:p>
          </p:txBody>
        </p:sp>
        <p:sp>
          <p:nvSpPr>
            <p:cNvPr id="111642" name="Text Box 50"/>
            <p:cNvSpPr txBox="1"/>
            <p:nvPr/>
          </p:nvSpPr>
          <p:spPr>
            <a:xfrm>
              <a:off x="5073650" y="5138755"/>
              <a:ext cx="922315" cy="448813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150062" tIns="150062" rIns="150062" bIns="150062" anchor="ctr"/>
            <a:p>
              <a:pPr algn="ctr" defTabSz="1457325" eaLnBrk="1" hangingPunct="1">
                <a:lnSpc>
                  <a:spcPct val="90000"/>
                </a:lnSpc>
                <a:spcAft>
                  <a:spcPct val="35000"/>
                </a:spcAft>
              </a:pPr>
              <a:r>
                <a:rPr lang="zh-CN" altLang="en-US" sz="1500" dirty="0">
                  <a:solidFill>
                    <a:srgbClr val="FFFFFF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对接</a:t>
              </a:r>
              <a:endParaRPr lang="zh-CN" altLang="en-US" sz="1500" dirty="0">
                <a:solidFill>
                  <a:srgbClr val="FFFFFF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111623" name="Rectangle 43"/>
          <p:cNvSpPr/>
          <p:nvPr/>
        </p:nvSpPr>
        <p:spPr>
          <a:xfrm>
            <a:off x="792163" y="755650"/>
            <a:ext cx="5307012" cy="852488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 anchor="ctr"/>
          <a:p>
            <a:pPr eaLnBrk="1" hangingPunct="1"/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 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学科技能竞赛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0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0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4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标题 373761"/>
          <p:cNvSpPr txBox="1">
            <a:spLocks noChangeArrowheads="1"/>
          </p:cNvSpPr>
          <p:nvPr/>
        </p:nvSpPr>
        <p:spPr bwMode="auto">
          <a:xfrm>
            <a:off x="763588" y="1692275"/>
            <a:ext cx="9029700" cy="11874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91408" tIns="45704" rIns="91408" bIns="45704" anchor="ctr"/>
          <a:lstStyle/>
          <a:p>
            <a:pPr marR="0" defTabSz="913765" eaLnBrk="1" hangingPunct="1">
              <a:buClrTx/>
              <a:buSzTx/>
              <a:buFontTx/>
              <a:buNone/>
              <a:defRPr/>
            </a:pPr>
            <a:r>
              <a:rPr kumimoji="0" lang="en-US" altLang="zh-CN" sz="2800" kern="1200" cap="none" spc="0" normalizeH="0" baseline="0" noProof="0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1.2 </a:t>
            </a:r>
            <a:r>
              <a:rPr kumimoji="0" lang="zh-CN" altLang="en-US" sz="2800" kern="1200" cap="none" spc="0" normalizeH="0" baseline="0" noProof="0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办学规模</a:t>
            </a:r>
            <a:endParaRPr kumimoji="0" lang="zh-CN" altLang="en-US" sz="2800" kern="1200" cap="none" spc="0" normalizeH="0" baseline="0" noProof="0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grpSp>
        <p:nvGrpSpPr>
          <p:cNvPr id="2" name="组合 11"/>
          <p:cNvGrpSpPr/>
          <p:nvPr/>
        </p:nvGrpSpPr>
        <p:grpSpPr>
          <a:xfrm>
            <a:off x="322263" y="3252788"/>
            <a:ext cx="1909762" cy="2184400"/>
            <a:chOff x="1349702" y="1746119"/>
            <a:chExt cx="1645146" cy="1936519"/>
          </a:xfrm>
        </p:grpSpPr>
        <p:sp>
          <p:nvSpPr>
            <p:cNvPr id="13" name="圆角矩形 12"/>
            <p:cNvSpPr/>
            <p:nvPr/>
          </p:nvSpPr>
          <p:spPr>
            <a:xfrm>
              <a:off x="1349702" y="1746119"/>
              <a:ext cx="1645146" cy="1936519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  <a:effectLst>
              <a:outerShdw blurRad="114300" dist="76200" dir="6180000" sx="95000" sy="95000" algn="r" rotWithShape="0">
                <a:prstClr val="black">
                  <a:alpha val="4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1372950" y="1778488"/>
              <a:ext cx="1598651" cy="1871781"/>
            </a:xfrm>
            <a:prstGeom prst="roundRect">
              <a:avLst/>
            </a:prstGeom>
            <a:gradFill>
              <a:gsLst>
                <a:gs pos="65000">
                  <a:srgbClr val="F0F0F0"/>
                </a:gs>
                <a:gs pos="27000">
                  <a:srgbClr val="FBFBFB"/>
                </a:gs>
                <a:gs pos="3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3" name="组合 14"/>
          <p:cNvGrpSpPr/>
          <p:nvPr/>
        </p:nvGrpSpPr>
        <p:grpSpPr>
          <a:xfrm>
            <a:off x="323" y="3121292"/>
            <a:ext cx="868047" cy="848147"/>
            <a:chOff x="1463339" y="1072758"/>
            <a:chExt cx="1546058" cy="1546058"/>
          </a:xfrm>
          <a:effectLst>
            <a:outerShdw blurRad="254000" dist="215900" dir="6900000" sx="83000" sy="83000" algn="t" rotWithShape="0">
              <a:prstClr val="black">
                <a:alpha val="49000"/>
              </a:prstClr>
            </a:outerShdw>
          </a:effectLst>
        </p:grpSpPr>
        <p:sp>
          <p:nvSpPr>
            <p:cNvPr id="16" name="同心圆 15"/>
            <p:cNvSpPr/>
            <p:nvPr/>
          </p:nvSpPr>
          <p:spPr>
            <a:xfrm>
              <a:off x="1463339" y="1072758"/>
              <a:ext cx="1546058" cy="1546058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484232" y="1093651"/>
              <a:ext cx="1504273" cy="15042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rgbClr val="C5C5C5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4" name="组合 17"/>
          <p:cNvGrpSpPr/>
          <p:nvPr/>
        </p:nvGrpSpPr>
        <p:grpSpPr>
          <a:xfrm>
            <a:off x="87313" y="3224213"/>
            <a:ext cx="696912" cy="641350"/>
            <a:chOff x="4177140" y="1512123"/>
            <a:chExt cx="1064088" cy="1003758"/>
          </a:xfrm>
        </p:grpSpPr>
        <p:sp>
          <p:nvSpPr>
            <p:cNvPr id="19" name="椭圆 18"/>
            <p:cNvSpPr/>
            <p:nvPr/>
          </p:nvSpPr>
          <p:spPr>
            <a:xfrm>
              <a:off x="4207298" y="1512123"/>
              <a:ext cx="1003762" cy="1003758"/>
            </a:xfrm>
            <a:prstGeom prst="ellipse">
              <a:avLst/>
            </a:prstGeom>
            <a:gradFill>
              <a:gsLst>
                <a:gs pos="0">
                  <a:srgbClr val="0BB0F0"/>
                </a:gs>
                <a:gs pos="100000">
                  <a:srgbClr val="3AA3EC"/>
                </a:gs>
              </a:gsLst>
              <a:path path="circle">
                <a:fillToRect l="100000" b="10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5830" name="TextBox 19"/>
            <p:cNvSpPr txBox="1"/>
            <p:nvPr/>
          </p:nvSpPr>
          <p:spPr>
            <a:xfrm>
              <a:off x="4177140" y="1601567"/>
              <a:ext cx="1064088" cy="80932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en-US" altLang="zh-CN" sz="2700" dirty="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+mn-lt"/>
                </a:rPr>
                <a:t>01</a:t>
              </a:r>
              <a:endParaRPr lang="zh-CN" altLang="en-US" sz="27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endParaRPr>
            </a:p>
          </p:txBody>
        </p:sp>
      </p:grpSp>
      <p:grpSp>
        <p:nvGrpSpPr>
          <p:cNvPr id="5" name="组合 20"/>
          <p:cNvGrpSpPr/>
          <p:nvPr/>
        </p:nvGrpSpPr>
        <p:grpSpPr>
          <a:xfrm>
            <a:off x="2506663" y="3252788"/>
            <a:ext cx="1851025" cy="2184400"/>
            <a:chOff x="1349702" y="1746119"/>
            <a:chExt cx="1645146" cy="1936519"/>
          </a:xfrm>
        </p:grpSpPr>
        <p:sp>
          <p:nvSpPr>
            <p:cNvPr id="22" name="圆角矩形 21"/>
            <p:cNvSpPr/>
            <p:nvPr/>
          </p:nvSpPr>
          <p:spPr>
            <a:xfrm>
              <a:off x="1349702" y="1746119"/>
              <a:ext cx="1645146" cy="1936519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  <a:effectLst>
              <a:outerShdw blurRad="114300" dist="76200" dir="6180000" sx="95000" sy="95000" algn="r" rotWithShape="0">
                <a:prstClr val="black">
                  <a:alpha val="4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3" name="圆角矩形 22"/>
            <p:cNvSpPr/>
            <p:nvPr/>
          </p:nvSpPr>
          <p:spPr>
            <a:xfrm>
              <a:off x="1373687" y="1778488"/>
              <a:ext cx="1597174" cy="1871781"/>
            </a:xfrm>
            <a:prstGeom prst="roundRect">
              <a:avLst/>
            </a:prstGeom>
            <a:gradFill>
              <a:gsLst>
                <a:gs pos="65000">
                  <a:srgbClr val="F0F0F0"/>
                </a:gs>
                <a:gs pos="27000">
                  <a:srgbClr val="FBFBFB"/>
                </a:gs>
                <a:gs pos="3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6" name="组合 23"/>
          <p:cNvGrpSpPr/>
          <p:nvPr/>
        </p:nvGrpSpPr>
        <p:grpSpPr>
          <a:xfrm>
            <a:off x="4703763" y="3252788"/>
            <a:ext cx="2376487" cy="2184400"/>
            <a:chOff x="1349702" y="1746120"/>
            <a:chExt cx="1645146" cy="1936520"/>
          </a:xfrm>
        </p:grpSpPr>
        <p:sp>
          <p:nvSpPr>
            <p:cNvPr id="25" name="圆角矩形 24"/>
            <p:cNvSpPr/>
            <p:nvPr/>
          </p:nvSpPr>
          <p:spPr>
            <a:xfrm>
              <a:off x="1349702" y="1746120"/>
              <a:ext cx="1645146" cy="1936520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  <a:effectLst>
              <a:outerShdw blurRad="114300" dist="76200" dir="6180000" sx="95000" sy="95000" algn="r" rotWithShape="0">
                <a:prstClr val="black">
                  <a:alpha val="4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1372780" y="1778489"/>
              <a:ext cx="1598990" cy="1871782"/>
            </a:xfrm>
            <a:prstGeom prst="roundRect">
              <a:avLst/>
            </a:prstGeom>
            <a:gradFill>
              <a:gsLst>
                <a:gs pos="65000">
                  <a:srgbClr val="F0F0F0"/>
                </a:gs>
                <a:gs pos="27000">
                  <a:srgbClr val="FBFBFB"/>
                </a:gs>
                <a:gs pos="3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7" name="组合 26"/>
          <p:cNvGrpSpPr/>
          <p:nvPr/>
        </p:nvGrpSpPr>
        <p:grpSpPr>
          <a:xfrm>
            <a:off x="2304579" y="3088805"/>
            <a:ext cx="868048" cy="848147"/>
            <a:chOff x="1463339" y="1072758"/>
            <a:chExt cx="1546058" cy="1546058"/>
          </a:xfrm>
          <a:effectLst>
            <a:outerShdw blurRad="317500" dist="215900" dir="6900000" sx="79000" sy="79000" algn="t" rotWithShape="0">
              <a:prstClr val="black">
                <a:alpha val="59000"/>
              </a:prstClr>
            </a:outerShdw>
          </a:effectLst>
        </p:grpSpPr>
        <p:sp>
          <p:nvSpPr>
            <p:cNvPr id="28" name="同心圆 27"/>
            <p:cNvSpPr/>
            <p:nvPr/>
          </p:nvSpPr>
          <p:spPr>
            <a:xfrm>
              <a:off x="1463339" y="1072758"/>
              <a:ext cx="1546058" cy="1546058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484232" y="1093651"/>
              <a:ext cx="1504273" cy="15042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rgbClr val="C5C5C5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8" name="组合 29"/>
          <p:cNvGrpSpPr/>
          <p:nvPr/>
        </p:nvGrpSpPr>
        <p:grpSpPr>
          <a:xfrm>
            <a:off x="2411413" y="3192463"/>
            <a:ext cx="709612" cy="641350"/>
            <a:chOff x="3089228" y="3088680"/>
            <a:chExt cx="1084579" cy="1003758"/>
          </a:xfrm>
        </p:grpSpPr>
        <p:sp>
          <p:nvSpPr>
            <p:cNvPr id="31" name="椭圆 30"/>
            <p:cNvSpPr/>
            <p:nvPr/>
          </p:nvSpPr>
          <p:spPr>
            <a:xfrm>
              <a:off x="3089228" y="3088680"/>
              <a:ext cx="1002083" cy="1003758"/>
            </a:xfrm>
            <a:prstGeom prst="ellipse">
              <a:avLst/>
            </a:prstGeom>
            <a:solidFill>
              <a:srgbClr val="FFB32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5822" name="TextBox 31"/>
            <p:cNvSpPr txBox="1"/>
            <p:nvPr/>
          </p:nvSpPr>
          <p:spPr>
            <a:xfrm>
              <a:off x="3096901" y="3195514"/>
              <a:ext cx="1076906" cy="80932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en-US" altLang="zh-CN" sz="2700" dirty="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+mn-lt"/>
                </a:rPr>
                <a:t>02</a:t>
              </a:r>
              <a:endParaRPr lang="zh-CN" altLang="en-US" sz="27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endParaRPr>
            </a:p>
          </p:txBody>
        </p:sp>
      </p:grpSp>
      <p:grpSp>
        <p:nvGrpSpPr>
          <p:cNvPr id="9" name="组合 32"/>
          <p:cNvGrpSpPr/>
          <p:nvPr/>
        </p:nvGrpSpPr>
        <p:grpSpPr>
          <a:xfrm>
            <a:off x="4464819" y="3123539"/>
            <a:ext cx="796955" cy="778683"/>
            <a:chOff x="1463339" y="1072758"/>
            <a:chExt cx="1546058" cy="1546058"/>
          </a:xfrm>
          <a:effectLst>
            <a:outerShdw blurRad="330200" dist="215900" dir="6900000" sx="86000" sy="86000" algn="t" rotWithShape="0">
              <a:prstClr val="black">
                <a:alpha val="49000"/>
              </a:prstClr>
            </a:outerShdw>
          </a:effectLst>
        </p:grpSpPr>
        <p:sp>
          <p:nvSpPr>
            <p:cNvPr id="34" name="同心圆 33"/>
            <p:cNvSpPr/>
            <p:nvPr/>
          </p:nvSpPr>
          <p:spPr>
            <a:xfrm>
              <a:off x="1463339" y="1072758"/>
              <a:ext cx="1546058" cy="1546058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1484232" y="1093651"/>
              <a:ext cx="1504273" cy="15042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rgbClr val="C5C5C5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0" name="组合 35"/>
          <p:cNvGrpSpPr/>
          <p:nvPr/>
        </p:nvGrpSpPr>
        <p:grpSpPr>
          <a:xfrm>
            <a:off x="4538663" y="3217863"/>
            <a:ext cx="638175" cy="588962"/>
            <a:chOff x="5291526" y="3088680"/>
            <a:chExt cx="1063072" cy="1003758"/>
          </a:xfrm>
        </p:grpSpPr>
        <p:sp>
          <p:nvSpPr>
            <p:cNvPr id="37" name="椭圆 36"/>
            <p:cNvSpPr/>
            <p:nvPr/>
          </p:nvSpPr>
          <p:spPr>
            <a:xfrm>
              <a:off x="5305581" y="3088680"/>
              <a:ext cx="1003763" cy="1003758"/>
            </a:xfrm>
            <a:prstGeom prst="ellipse">
              <a:avLst/>
            </a:prstGeom>
            <a:gradFill>
              <a:gsLst>
                <a:gs pos="0">
                  <a:srgbClr val="0BB0F0"/>
                </a:gs>
                <a:gs pos="100000">
                  <a:srgbClr val="3AA3EC"/>
                </a:gs>
              </a:gsLst>
              <a:path path="circle">
                <a:fillToRect l="100000" b="10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5820" name="TextBox 37"/>
            <p:cNvSpPr txBox="1"/>
            <p:nvPr/>
          </p:nvSpPr>
          <p:spPr>
            <a:xfrm>
              <a:off x="5291526" y="3148202"/>
              <a:ext cx="1063072" cy="88131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en-US" altLang="zh-CN" sz="2700" dirty="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+mn-lt"/>
                </a:rPr>
                <a:t>03</a:t>
              </a:r>
              <a:endParaRPr lang="zh-CN" altLang="en-US" sz="27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endParaRPr>
            </a:p>
          </p:txBody>
        </p:sp>
      </p:grpSp>
      <p:grpSp>
        <p:nvGrpSpPr>
          <p:cNvPr id="12" name="组合 38"/>
          <p:cNvGrpSpPr/>
          <p:nvPr/>
        </p:nvGrpSpPr>
        <p:grpSpPr>
          <a:xfrm>
            <a:off x="487363" y="3517900"/>
            <a:ext cx="1817687" cy="1281113"/>
            <a:chOff x="1471992" y="1867995"/>
            <a:chExt cx="1331422" cy="960503"/>
          </a:xfrm>
        </p:grpSpPr>
        <p:sp>
          <p:nvSpPr>
            <p:cNvPr id="75815" name="TextBox 39"/>
            <p:cNvSpPr txBox="1"/>
            <p:nvPr/>
          </p:nvSpPr>
          <p:spPr>
            <a:xfrm>
              <a:off x="1471992" y="2241668"/>
              <a:ext cx="1331422" cy="58683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lnSpc>
                  <a:spcPct val="150000"/>
                </a:lnSpc>
              </a:pPr>
              <a:r>
                <a:rPr lang="zh-CN" altLang="en-US" sz="1600" dirty="0">
                  <a:solidFill>
                    <a:srgbClr val="404040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+mn-lt"/>
                </a:rPr>
                <a:t>本科学生   </a:t>
              </a:r>
              <a:r>
                <a:rPr lang="en-US" altLang="zh-CN" sz="1600" dirty="0">
                  <a:solidFill>
                    <a:srgbClr val="404040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+mn-lt"/>
                </a:rPr>
                <a:t>434</a:t>
              </a:r>
              <a:r>
                <a:rPr lang="zh-CN" altLang="en-US" sz="1600" dirty="0">
                  <a:solidFill>
                    <a:srgbClr val="404040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+mn-lt"/>
                </a:rPr>
                <a:t>人</a:t>
              </a:r>
              <a:endParaRPr lang="en-US" altLang="zh-CN" sz="1600" dirty="0">
                <a:solidFill>
                  <a:srgbClr val="40404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endParaRPr>
            </a:p>
            <a:p>
              <a:pPr eaLnBrk="1" hangingPunct="1">
                <a:lnSpc>
                  <a:spcPct val="150000"/>
                </a:lnSpc>
              </a:pPr>
              <a:r>
                <a:rPr lang="zh-CN" altLang="en-US" sz="1600" dirty="0">
                  <a:solidFill>
                    <a:srgbClr val="404040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+mn-lt"/>
                </a:rPr>
                <a:t>留学生       </a:t>
              </a:r>
              <a:r>
                <a:rPr lang="en-US" altLang="zh-CN" sz="1600" dirty="0">
                  <a:solidFill>
                    <a:srgbClr val="404040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+mn-lt"/>
                </a:rPr>
                <a:t>87</a:t>
              </a:r>
              <a:r>
                <a:rPr lang="zh-CN" altLang="en-US" sz="1600" dirty="0">
                  <a:solidFill>
                    <a:srgbClr val="404040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+mn-lt"/>
                </a:rPr>
                <a:t>人</a:t>
              </a:r>
              <a:endParaRPr lang="zh-CN" altLang="en-US" sz="1600" dirty="0">
                <a:solidFill>
                  <a:srgbClr val="40404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endParaRPr>
            </a:p>
          </p:txBody>
        </p:sp>
        <p:sp>
          <p:nvSpPr>
            <p:cNvPr id="75816" name="TextBox 40"/>
            <p:cNvSpPr txBox="1"/>
            <p:nvPr/>
          </p:nvSpPr>
          <p:spPr>
            <a:xfrm>
              <a:off x="1735657" y="1867995"/>
              <a:ext cx="1008122" cy="352056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79155" tIns="0" rIns="79155" bIns="0">
              <a:spAutoFit/>
            </a:bodyPr>
            <a:p>
              <a:pPr eaLnBrk="1" hangingPunct="1"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accent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+mn-lt"/>
                </a:rPr>
                <a:t>学生人数</a:t>
              </a:r>
              <a:endParaRPr lang="zh-CN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endParaRPr>
            </a:p>
          </p:txBody>
        </p:sp>
      </p:grpSp>
      <p:grpSp>
        <p:nvGrpSpPr>
          <p:cNvPr id="15" name="组合 41"/>
          <p:cNvGrpSpPr/>
          <p:nvPr/>
        </p:nvGrpSpPr>
        <p:grpSpPr>
          <a:xfrm>
            <a:off x="2665413" y="3544888"/>
            <a:ext cx="1735137" cy="1296987"/>
            <a:chOff x="3680402" y="2071839"/>
            <a:chExt cx="1271251" cy="974306"/>
          </a:xfrm>
        </p:grpSpPr>
        <p:sp>
          <p:nvSpPr>
            <p:cNvPr id="75813" name="TextBox 42"/>
            <p:cNvSpPr txBox="1"/>
            <p:nvPr/>
          </p:nvSpPr>
          <p:spPr>
            <a:xfrm>
              <a:off x="3680402" y="2421751"/>
              <a:ext cx="1134386" cy="62439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lnSpc>
                  <a:spcPct val="150000"/>
                </a:lnSpc>
              </a:pPr>
              <a:r>
                <a:rPr lang="zh-CN" altLang="en-US" sz="1600" dirty="0">
                  <a:solidFill>
                    <a:srgbClr val="404040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+mn-lt"/>
                </a:rPr>
                <a:t>教学仪器设备总价值</a:t>
              </a:r>
              <a:r>
                <a:rPr lang="en-US" altLang="zh-CN" sz="1600" dirty="0">
                  <a:solidFill>
                    <a:srgbClr val="404040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+mn-lt"/>
                </a:rPr>
                <a:t>770</a:t>
              </a:r>
              <a:r>
                <a:rPr lang="zh-CN" altLang="en-US" sz="1600" dirty="0">
                  <a:solidFill>
                    <a:srgbClr val="404040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+mn-lt"/>
                </a:rPr>
                <a:t>万元</a:t>
              </a:r>
              <a:endParaRPr lang="zh-CN" altLang="en-US" sz="1600" dirty="0">
                <a:solidFill>
                  <a:srgbClr val="40404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endParaRPr>
            </a:p>
          </p:txBody>
        </p:sp>
        <p:sp>
          <p:nvSpPr>
            <p:cNvPr id="75814" name="TextBox 43"/>
            <p:cNvSpPr txBox="1"/>
            <p:nvPr/>
          </p:nvSpPr>
          <p:spPr>
            <a:xfrm>
              <a:off x="3943508" y="2071839"/>
              <a:ext cx="1008145" cy="353048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79155" tIns="0" rIns="79155" bIns="0">
              <a:spAutoFit/>
            </a:bodyPr>
            <a:p>
              <a:pPr eaLnBrk="1" hangingPunct="1"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accent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+mn-lt"/>
                </a:rPr>
                <a:t>资产台账</a:t>
              </a:r>
              <a:endParaRPr lang="zh-CN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endParaRPr>
            </a:p>
          </p:txBody>
        </p:sp>
      </p:grpSp>
      <p:grpSp>
        <p:nvGrpSpPr>
          <p:cNvPr id="18" name="组合 44"/>
          <p:cNvGrpSpPr/>
          <p:nvPr/>
        </p:nvGrpSpPr>
        <p:grpSpPr>
          <a:xfrm>
            <a:off x="4713288" y="3517900"/>
            <a:ext cx="2559050" cy="1344613"/>
            <a:chOff x="5908878" y="2074153"/>
            <a:chExt cx="1872881" cy="1007665"/>
          </a:xfrm>
        </p:grpSpPr>
        <p:sp>
          <p:nvSpPr>
            <p:cNvPr id="75811" name="TextBox 45"/>
            <p:cNvSpPr txBox="1"/>
            <p:nvPr/>
          </p:nvSpPr>
          <p:spPr>
            <a:xfrm>
              <a:off x="5908878" y="2448093"/>
              <a:ext cx="1872881" cy="63372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lnSpc>
                  <a:spcPct val="150000"/>
                </a:lnSpc>
              </a:pPr>
              <a:r>
                <a:rPr lang="zh-CN" altLang="en-US" sz="1600" dirty="0">
                  <a:solidFill>
                    <a:srgbClr val="404040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+mn-lt"/>
                </a:rPr>
                <a:t>校内实习实训室      </a:t>
              </a:r>
              <a:r>
                <a:rPr lang="en-US" altLang="zh-CN" sz="1600" dirty="0">
                  <a:solidFill>
                    <a:srgbClr val="404040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+mn-lt"/>
                </a:rPr>
                <a:t>17</a:t>
              </a:r>
              <a:r>
                <a:rPr lang="zh-CN" altLang="en-US" sz="1600" dirty="0">
                  <a:solidFill>
                    <a:srgbClr val="404040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+mn-lt"/>
                </a:rPr>
                <a:t>个</a:t>
              </a:r>
              <a:endParaRPr lang="en-US" altLang="zh-CN" sz="1600" dirty="0">
                <a:solidFill>
                  <a:srgbClr val="40404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endParaRPr>
            </a:p>
            <a:p>
              <a:pPr eaLnBrk="1" hangingPunct="1">
                <a:lnSpc>
                  <a:spcPct val="150000"/>
                </a:lnSpc>
              </a:pPr>
              <a:r>
                <a:rPr lang="zh-CN" altLang="en-US" sz="1600" dirty="0">
                  <a:solidFill>
                    <a:srgbClr val="404040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+mn-lt"/>
                </a:rPr>
                <a:t>校外实践教学基地   </a:t>
              </a:r>
              <a:r>
                <a:rPr lang="en-US" altLang="zh-CN" sz="1600" dirty="0">
                  <a:solidFill>
                    <a:srgbClr val="404040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+mn-lt"/>
                </a:rPr>
                <a:t>14</a:t>
              </a:r>
              <a:r>
                <a:rPr lang="zh-CN" altLang="en-US" sz="1600" dirty="0">
                  <a:solidFill>
                    <a:srgbClr val="404040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+mn-lt"/>
                </a:rPr>
                <a:t>个</a:t>
              </a:r>
              <a:endParaRPr lang="zh-CN" altLang="en-US" sz="1600" dirty="0">
                <a:solidFill>
                  <a:srgbClr val="40404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endParaRPr>
            </a:p>
          </p:txBody>
        </p:sp>
        <p:sp>
          <p:nvSpPr>
            <p:cNvPr id="75812" name="TextBox 46"/>
            <p:cNvSpPr txBox="1"/>
            <p:nvPr/>
          </p:nvSpPr>
          <p:spPr>
            <a:xfrm>
              <a:off x="6409550" y="2074153"/>
              <a:ext cx="1008121" cy="352070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79155" tIns="0" rIns="79155" bIns="0">
              <a:spAutoFit/>
            </a:bodyPr>
            <a:p>
              <a:pPr eaLnBrk="1" hangingPunct="1"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accent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+mn-lt"/>
                </a:rPr>
                <a:t>教学基地</a:t>
              </a:r>
              <a:endParaRPr lang="zh-CN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endParaRPr>
            </a:p>
          </p:txBody>
        </p:sp>
      </p:grpSp>
      <p:sp>
        <p:nvSpPr>
          <p:cNvPr id="48" name="右箭头 47"/>
          <p:cNvSpPr/>
          <p:nvPr/>
        </p:nvSpPr>
        <p:spPr>
          <a:xfrm>
            <a:off x="2232571" y="4202298"/>
            <a:ext cx="245640" cy="285560"/>
          </a:xfrm>
          <a:prstGeom prst="rightArrow">
            <a:avLst/>
          </a:prstGeom>
          <a:gradFill>
            <a:gsLst>
              <a:gs pos="0">
                <a:srgbClr val="0BB0F0"/>
              </a:gs>
              <a:gs pos="100000">
                <a:srgbClr val="3AA3EC"/>
              </a:gs>
            </a:gsLst>
            <a:path path="circle">
              <a:fillToRect l="100000" b="100000"/>
            </a:path>
          </a:gradFill>
          <a:ln>
            <a:noFill/>
          </a:ln>
          <a:effectLst>
            <a:outerShdw blurRad="177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610" tIns="59806" rIns="119610" bIns="59806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9" name="右箭头 48"/>
          <p:cNvSpPr/>
          <p:nvPr/>
        </p:nvSpPr>
        <p:spPr>
          <a:xfrm>
            <a:off x="4429860" y="4202298"/>
            <a:ext cx="245640" cy="285560"/>
          </a:xfrm>
          <a:prstGeom prst="rightArrow">
            <a:avLst/>
          </a:prstGeom>
          <a:gradFill>
            <a:gsLst>
              <a:gs pos="0">
                <a:srgbClr val="0BB0F0"/>
              </a:gs>
              <a:gs pos="100000">
                <a:srgbClr val="3AA3EC"/>
              </a:gs>
            </a:gsLst>
            <a:path path="circle">
              <a:fillToRect l="100000" b="100000"/>
            </a:path>
          </a:gradFill>
          <a:ln>
            <a:noFill/>
          </a:ln>
          <a:effectLst>
            <a:outerShdw blurRad="177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610" tIns="59806" rIns="119610" bIns="59806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5797" name="Rectangle 43"/>
          <p:cNvSpPr/>
          <p:nvPr/>
        </p:nvSpPr>
        <p:spPr>
          <a:xfrm>
            <a:off x="814388" y="755650"/>
            <a:ext cx="5307012" cy="852488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 anchor="ctr"/>
          <a:p>
            <a:pPr eaLnBrk="1" hangingPunct="1"/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1 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学院概况</a:t>
            </a:r>
            <a:r>
              <a:rPr lang="zh-CN" altLang="en-US" sz="3200" b="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 </a:t>
            </a:r>
            <a:endParaRPr lang="zh-CN" altLang="en-US" sz="3200" b="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grpSp>
        <p:nvGrpSpPr>
          <p:cNvPr id="20" name="组合 20"/>
          <p:cNvGrpSpPr/>
          <p:nvPr/>
        </p:nvGrpSpPr>
        <p:grpSpPr>
          <a:xfrm>
            <a:off x="7402513" y="3203575"/>
            <a:ext cx="2413000" cy="2305050"/>
            <a:chOff x="1349702" y="1746119"/>
            <a:chExt cx="1621500" cy="1936519"/>
          </a:xfrm>
        </p:grpSpPr>
        <p:sp>
          <p:nvSpPr>
            <p:cNvPr id="43" name="圆角矩形 42"/>
            <p:cNvSpPr/>
            <p:nvPr/>
          </p:nvSpPr>
          <p:spPr>
            <a:xfrm>
              <a:off x="1349702" y="1746119"/>
              <a:ext cx="1492420" cy="1936519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  <a:effectLst>
              <a:outerShdw blurRad="114300" dist="76200" dir="6180000" sx="95000" sy="95000" algn="r" rotWithShape="0">
                <a:prstClr val="black">
                  <a:alpha val="4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4" name="圆角矩形 43"/>
            <p:cNvSpPr/>
            <p:nvPr/>
          </p:nvSpPr>
          <p:spPr>
            <a:xfrm>
              <a:off x="1373171" y="1776794"/>
              <a:ext cx="1598031" cy="1875169"/>
            </a:xfrm>
            <a:prstGeom prst="roundRect">
              <a:avLst/>
            </a:prstGeom>
            <a:gradFill>
              <a:gsLst>
                <a:gs pos="65000">
                  <a:srgbClr val="F0F0F0"/>
                </a:gs>
                <a:gs pos="27000">
                  <a:srgbClr val="FBFBFB"/>
                </a:gs>
                <a:gs pos="3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21" name="组合 26"/>
          <p:cNvGrpSpPr/>
          <p:nvPr/>
        </p:nvGrpSpPr>
        <p:grpSpPr>
          <a:xfrm>
            <a:off x="7201123" y="3039864"/>
            <a:ext cx="868048" cy="848147"/>
            <a:chOff x="1463339" y="1072758"/>
            <a:chExt cx="1546058" cy="1546058"/>
          </a:xfrm>
          <a:effectLst>
            <a:outerShdw blurRad="317500" dist="215900" dir="6900000" sx="79000" sy="79000" algn="t" rotWithShape="0">
              <a:prstClr val="black">
                <a:alpha val="59000"/>
              </a:prstClr>
            </a:outerShdw>
          </a:effectLst>
        </p:grpSpPr>
        <p:sp>
          <p:nvSpPr>
            <p:cNvPr id="46" name="同心圆 45"/>
            <p:cNvSpPr/>
            <p:nvPr/>
          </p:nvSpPr>
          <p:spPr>
            <a:xfrm>
              <a:off x="1463339" y="1072758"/>
              <a:ext cx="1546058" cy="1546058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1484232" y="1093651"/>
              <a:ext cx="1504273" cy="15042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rgbClr val="C5C5C5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24" name="组合 29"/>
          <p:cNvGrpSpPr/>
          <p:nvPr/>
        </p:nvGrpSpPr>
        <p:grpSpPr>
          <a:xfrm>
            <a:off x="7307263" y="3143250"/>
            <a:ext cx="708025" cy="641350"/>
            <a:chOff x="3089228" y="3088680"/>
            <a:chExt cx="1084579" cy="1003758"/>
          </a:xfrm>
        </p:grpSpPr>
        <p:sp>
          <p:nvSpPr>
            <p:cNvPr id="51" name="椭圆 50"/>
            <p:cNvSpPr/>
            <p:nvPr/>
          </p:nvSpPr>
          <p:spPr>
            <a:xfrm>
              <a:off x="3089228" y="3088680"/>
              <a:ext cx="1001898" cy="1003758"/>
            </a:xfrm>
            <a:prstGeom prst="ellipse">
              <a:avLst/>
            </a:prstGeom>
            <a:solidFill>
              <a:srgbClr val="FFB32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5808" name="TextBox 31"/>
            <p:cNvSpPr txBox="1"/>
            <p:nvPr/>
          </p:nvSpPr>
          <p:spPr>
            <a:xfrm>
              <a:off x="3096900" y="3195514"/>
              <a:ext cx="1076907" cy="80932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en-US" altLang="zh-CN" sz="2700" dirty="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+mn-lt"/>
                </a:rPr>
                <a:t>04</a:t>
              </a:r>
              <a:endParaRPr lang="zh-CN" altLang="en-US" sz="27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endParaRPr>
            </a:p>
          </p:txBody>
        </p:sp>
      </p:grpSp>
      <p:grpSp>
        <p:nvGrpSpPr>
          <p:cNvPr id="27" name="组合 41"/>
          <p:cNvGrpSpPr/>
          <p:nvPr/>
        </p:nvGrpSpPr>
        <p:grpSpPr>
          <a:xfrm>
            <a:off x="7489825" y="3462338"/>
            <a:ext cx="2276475" cy="1631950"/>
            <a:chOff x="3636832" y="2046992"/>
            <a:chExt cx="1453073" cy="1224116"/>
          </a:xfrm>
        </p:grpSpPr>
        <p:sp>
          <p:nvSpPr>
            <p:cNvPr id="75805" name="TextBox 42"/>
            <p:cNvSpPr txBox="1"/>
            <p:nvPr/>
          </p:nvSpPr>
          <p:spPr>
            <a:xfrm>
              <a:off x="3636832" y="2370953"/>
              <a:ext cx="1453073" cy="90015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lnSpc>
                  <a:spcPct val="150000"/>
                </a:lnSpc>
              </a:pPr>
              <a:r>
                <a:rPr lang="zh-CN" altLang="en-US" sz="1600" dirty="0">
                  <a:solidFill>
                    <a:srgbClr val="404040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+mn-lt"/>
                </a:rPr>
                <a:t>专任教师</a:t>
              </a:r>
              <a:r>
                <a:rPr lang="en-US" altLang="zh-CN" sz="1600" dirty="0">
                  <a:solidFill>
                    <a:srgbClr val="404040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+mn-lt"/>
                </a:rPr>
                <a:t>39</a:t>
              </a:r>
              <a:r>
                <a:rPr lang="zh-CN" altLang="en-US" sz="1600" dirty="0">
                  <a:solidFill>
                    <a:srgbClr val="404040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+mn-lt"/>
                </a:rPr>
                <a:t>人，实验员</a:t>
              </a:r>
              <a:r>
                <a:rPr lang="en-US" altLang="zh-CN" sz="1600" dirty="0">
                  <a:solidFill>
                    <a:srgbClr val="404040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+mn-lt"/>
                </a:rPr>
                <a:t>5</a:t>
              </a:r>
              <a:r>
                <a:rPr lang="zh-CN" altLang="en-US" sz="1600" dirty="0">
                  <a:solidFill>
                    <a:srgbClr val="404040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+mn-lt"/>
                </a:rPr>
                <a:t>人，具有硕士以上学历教师占</a:t>
              </a:r>
              <a:r>
                <a:rPr lang="en-US" altLang="zh-CN" sz="1600" dirty="0">
                  <a:solidFill>
                    <a:srgbClr val="404040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+mn-lt"/>
                </a:rPr>
                <a:t>94.9%</a:t>
              </a:r>
              <a:r>
                <a:rPr lang="zh-CN" altLang="en-US" sz="1600" dirty="0">
                  <a:solidFill>
                    <a:srgbClr val="404040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+mn-lt"/>
                </a:rPr>
                <a:t>。</a:t>
              </a:r>
              <a:endParaRPr lang="en-US" altLang="zh-CN" sz="1600" dirty="0">
                <a:solidFill>
                  <a:srgbClr val="40404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endParaRPr>
            </a:p>
          </p:txBody>
        </p:sp>
        <p:sp>
          <p:nvSpPr>
            <p:cNvPr id="75806" name="TextBox 43"/>
            <p:cNvSpPr txBox="1"/>
            <p:nvPr/>
          </p:nvSpPr>
          <p:spPr>
            <a:xfrm>
              <a:off x="3979781" y="2046992"/>
              <a:ext cx="1008184" cy="352632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79155" tIns="0" rIns="79155" bIns="0">
              <a:spAutoFit/>
            </a:bodyPr>
            <a:p>
              <a:pPr eaLnBrk="1" hangingPunct="1"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accent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+mn-lt"/>
                </a:rPr>
                <a:t>师资队伍</a:t>
              </a:r>
              <a:endParaRPr lang="zh-CN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endParaRPr>
            </a:p>
          </p:txBody>
        </p:sp>
      </p:grpSp>
      <p:sp>
        <p:nvSpPr>
          <p:cNvPr id="56" name="右箭头 55"/>
          <p:cNvSpPr/>
          <p:nvPr/>
        </p:nvSpPr>
        <p:spPr>
          <a:xfrm>
            <a:off x="7171507" y="4284588"/>
            <a:ext cx="245640" cy="285560"/>
          </a:xfrm>
          <a:prstGeom prst="rightArrow">
            <a:avLst/>
          </a:prstGeom>
          <a:gradFill>
            <a:gsLst>
              <a:gs pos="0">
                <a:srgbClr val="0BB0F0"/>
              </a:gs>
              <a:gs pos="100000">
                <a:srgbClr val="3AA3EC"/>
              </a:gs>
            </a:gsLst>
            <a:path path="circle">
              <a:fillToRect l="100000" b="100000"/>
            </a:path>
          </a:gradFill>
          <a:ln>
            <a:noFill/>
          </a:ln>
          <a:effectLst>
            <a:outerShdw blurRad="177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610" tIns="59806" rIns="119610" bIns="59806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13113" y="6013450"/>
            <a:ext cx="3240088" cy="287338"/>
          </a:xfrm>
        </p:spPr>
        <p:txBody>
          <a:bodyPr vert="horz" wrap="square" lIns="91408" tIns="45704" rIns="91408" bIns="45704" numCol="1" anchor="t" anchorCtr="0" compatLnSpc="1"/>
          <a:lstStyle/>
          <a:p>
            <a:pPr marL="341630" marR="0" lvl="0" indent="-34163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  <a:t>“以赛促教”之学生日常授课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0480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40313" y="3184525"/>
            <a:ext cx="4176712" cy="2673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19088" y="1512888"/>
            <a:ext cx="9015413" cy="1187450"/>
          </a:xfrm>
        </p:spPr>
        <p:txBody>
          <a:bodyPr vert="horz" wrap="square" lIns="91408" tIns="45704" rIns="91408" bIns="45704" numCol="1" anchor="ctr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4.1 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以赛促教</a:t>
            </a:r>
            <a:endParaRPr kumimoji="0" lang="zh-C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0480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088" y="2413000"/>
            <a:ext cx="3816350" cy="3432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850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313" y="449263"/>
            <a:ext cx="4176712" cy="26463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647" name="Rectangle 43"/>
          <p:cNvSpPr/>
          <p:nvPr/>
        </p:nvSpPr>
        <p:spPr>
          <a:xfrm>
            <a:off x="792163" y="755650"/>
            <a:ext cx="5307012" cy="852488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 anchor="ctr"/>
          <a:p>
            <a:pPr eaLnBrk="1" hangingPunct="1"/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 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学科技能竞赛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4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0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charRg st="0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06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3666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84775" y="2068513"/>
            <a:ext cx="3384550" cy="4213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256213" y="5940425"/>
            <a:ext cx="2881313" cy="576263"/>
          </a:xfrm>
          <a:solidFill>
            <a:schemeClr val="bg1"/>
          </a:solidFill>
        </p:spPr>
        <p:txBody>
          <a:bodyPr vert="horz" wrap="square" lIns="91408" tIns="45704" rIns="91408" bIns="45704" numCol="1" anchor="t" anchorCtr="0" compatLnSpc="1"/>
          <a:lstStyle/>
          <a:p>
            <a:pPr marL="341630" marR="0" lvl="0" indent="-34163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  <a:t>BIM</a:t>
            </a: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  <a:t>造价应用技能大赛</a:t>
            </a:r>
            <a:endParaRPr kumimoji="0" lang="en-US" altLang="zh-CN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  <a:p>
            <a:pPr marL="341630" marR="0" lvl="0" indent="-34163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  <a:t>竞赛大纲</a:t>
            </a:r>
            <a:endParaRPr kumimoji="0" lang="zh-CN" alt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  <a:p>
            <a:pPr marL="341630" marR="0" lvl="0" indent="-34163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90538" y="1260475"/>
            <a:ext cx="9015413" cy="1187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08" tIns="45704" rIns="91408" bIns="45704" anchor="ctr"/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altLang="zh-CN" sz="2800" kern="1200" cap="none" spc="0" normalizeH="0" baseline="0" noProof="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4.1 </a:t>
            </a:r>
            <a:r>
              <a:rPr kumimoji="0" lang="zh-CN" altLang="en-US" sz="2800" kern="1200" cap="none" spc="0" normalizeH="0" baseline="0" noProof="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以赛促教</a:t>
            </a:r>
            <a:endParaRPr kumimoji="0" lang="zh-CN" altLang="en-US" sz="2800" kern="1200" cap="none" spc="0" normalizeH="0" baseline="0" noProof="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3669" name="Rectangle 43"/>
          <p:cNvSpPr/>
          <p:nvPr/>
        </p:nvSpPr>
        <p:spPr>
          <a:xfrm>
            <a:off x="792163" y="755650"/>
            <a:ext cx="5307012" cy="852488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 anchor="ctr"/>
          <a:p>
            <a:pPr eaLnBrk="1" hangingPunct="1"/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 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学科技能竞赛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3670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888" y="2052638"/>
            <a:ext cx="3530600" cy="4229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3671" name="矩形 6"/>
          <p:cNvSpPr/>
          <p:nvPr/>
        </p:nvSpPr>
        <p:spPr>
          <a:xfrm>
            <a:off x="1439863" y="5932488"/>
            <a:ext cx="3600450" cy="5842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zh-CN" sz="1600" dirty="0">
                <a:latin typeface="Arial" panose="020B0604020202020204" pitchFamily="34" charset="0"/>
              </a:rPr>
              <a:t> BIM</a:t>
            </a:r>
            <a:r>
              <a:rPr lang="zh-CN" altLang="en-US" sz="1600" dirty="0">
                <a:latin typeface="Arial" panose="020B0604020202020204" pitchFamily="34" charset="0"/>
              </a:rPr>
              <a:t>施工项目管理应用技能大赛</a:t>
            </a:r>
            <a:endParaRPr lang="en-US" altLang="zh-CN" sz="1600" dirty="0">
              <a:latin typeface="Arial" panose="020B0604020202020204" pitchFamily="34" charset="0"/>
            </a:endParaRPr>
          </a:p>
          <a:p>
            <a:pPr algn="ctr"/>
            <a:r>
              <a:rPr lang="zh-CN" altLang="en-US" sz="1600" dirty="0">
                <a:latin typeface="Arial" panose="020B0604020202020204" pitchFamily="34" charset="0"/>
              </a:rPr>
              <a:t>竞赛规程 </a:t>
            </a:r>
            <a:endParaRPr lang="zh-CN" altLang="en-US" sz="16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组合 43"/>
          <p:cNvGrpSpPr/>
          <p:nvPr/>
        </p:nvGrpSpPr>
        <p:grpSpPr>
          <a:xfrm>
            <a:off x="3200400" y="2713038"/>
            <a:ext cx="3557588" cy="3336925"/>
            <a:chOff x="3376613" y="2673350"/>
            <a:chExt cx="3376612" cy="3336925"/>
          </a:xfrm>
        </p:grpSpPr>
        <p:grpSp>
          <p:nvGrpSpPr>
            <p:cNvPr id="114735" name="Group 154"/>
            <p:cNvGrpSpPr/>
            <p:nvPr/>
          </p:nvGrpSpPr>
          <p:grpSpPr>
            <a:xfrm>
              <a:off x="3376613" y="2673350"/>
              <a:ext cx="3376612" cy="3336925"/>
              <a:chOff x="1782" y="1820"/>
              <a:chExt cx="2062" cy="2064"/>
            </a:xfrm>
          </p:grpSpPr>
          <p:grpSp>
            <p:nvGrpSpPr>
              <p:cNvPr id="114737" name="Group 153"/>
              <p:cNvGrpSpPr/>
              <p:nvPr/>
            </p:nvGrpSpPr>
            <p:grpSpPr>
              <a:xfrm>
                <a:off x="1782" y="1820"/>
                <a:ext cx="2062" cy="2064"/>
                <a:chOff x="1782" y="1820"/>
                <a:chExt cx="2062" cy="2064"/>
              </a:xfrm>
            </p:grpSpPr>
            <p:sp>
              <p:nvSpPr>
                <p:cNvPr id="116" name="Oval 14"/>
                <p:cNvSpPr>
                  <a:spLocks noChangeArrowheads="1"/>
                </p:cNvSpPr>
                <p:nvPr/>
              </p:nvSpPr>
              <p:spPr bwMode="auto">
                <a:xfrm>
                  <a:off x="1782" y="1820"/>
                  <a:ext cx="2062" cy="206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777777"/>
                    </a:gs>
                    <a:gs pos="50000">
                      <a:srgbClr val="C9C9C9"/>
                    </a:gs>
                    <a:gs pos="100000">
                      <a:srgbClr val="777777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7" name="Oval 13"/>
                <p:cNvSpPr>
                  <a:spLocks noChangeArrowheads="1"/>
                </p:cNvSpPr>
                <p:nvPr/>
              </p:nvSpPr>
              <p:spPr bwMode="auto">
                <a:xfrm>
                  <a:off x="1914" y="1961"/>
                  <a:ext cx="1796" cy="179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777777"/>
                    </a:gs>
                    <a:gs pos="50000">
                      <a:srgbClr val="C9C9C9"/>
                    </a:gs>
                    <a:gs pos="100000">
                      <a:srgbClr val="777777"/>
                    </a:gs>
                  </a:gsLst>
                  <a:lin ang="0" scaled="1"/>
                </a:gradFill>
                <a:ln>
                  <a:noFill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8" name="Oval 12"/>
                <p:cNvSpPr>
                  <a:spLocks noChangeArrowheads="1"/>
                </p:cNvSpPr>
                <p:nvPr/>
              </p:nvSpPr>
              <p:spPr bwMode="auto">
                <a:xfrm>
                  <a:off x="2030" y="2072"/>
                  <a:ext cx="1570" cy="1571"/>
                </a:xfrm>
                <a:prstGeom prst="ellipse">
                  <a:avLst/>
                </a:prstGeom>
                <a:solidFill>
                  <a:srgbClr val="666666"/>
                </a:solidFill>
                <a:ln w="9525">
                  <a:solidFill>
                    <a:srgbClr val="FFFFFF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9" name="Oval 39"/>
                <p:cNvSpPr>
                  <a:spLocks noChangeArrowheads="1"/>
                </p:cNvSpPr>
                <p:nvPr/>
              </p:nvSpPr>
              <p:spPr bwMode="auto">
                <a:xfrm>
                  <a:off x="2096" y="2104"/>
                  <a:ext cx="1426" cy="143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>
                        <a:alpha val="46001"/>
                      </a:srgbClr>
                    </a:gs>
                    <a:gs pos="100000">
                      <a:srgbClr val="808080">
                        <a:alpha val="0"/>
                      </a:srgb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0" name="Freeform 51"/>
                <p:cNvSpPr/>
                <p:nvPr/>
              </p:nvSpPr>
              <p:spPr bwMode="auto">
                <a:xfrm>
                  <a:off x="2134" y="2108"/>
                  <a:ext cx="1342" cy="462"/>
                </a:xfrm>
                <a:custGeom>
                  <a:avLst/>
                  <a:gdLst>
                    <a:gd name="T0" fmla="*/ 670 w 1343"/>
                    <a:gd name="T1" fmla="*/ 0 h 452"/>
                    <a:gd name="T2" fmla="*/ 6 w 1343"/>
                    <a:gd name="T3" fmla="*/ 451 h 452"/>
                    <a:gd name="T4" fmla="*/ 1343 w 1343"/>
                    <a:gd name="T5" fmla="*/ 452 h 452"/>
                    <a:gd name="T6" fmla="*/ 670 w 1343"/>
                    <a:gd name="T7" fmla="*/ 0 h 4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43" h="452">
                      <a:moveTo>
                        <a:pt x="670" y="0"/>
                      </a:moveTo>
                      <a:cubicBezTo>
                        <a:pt x="356" y="0"/>
                        <a:pt x="134" y="172"/>
                        <a:pt x="6" y="451"/>
                      </a:cubicBezTo>
                      <a:cubicBezTo>
                        <a:pt x="0" y="449"/>
                        <a:pt x="1343" y="452"/>
                        <a:pt x="1343" y="452"/>
                      </a:cubicBezTo>
                      <a:cubicBezTo>
                        <a:pt x="1221" y="173"/>
                        <a:pt x="984" y="0"/>
                        <a:pt x="670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>
                        <a:alpha val="83000"/>
                      </a:srgbClr>
                    </a:gs>
                    <a:gs pos="100000">
                      <a:srgbClr val="045FF2">
                        <a:alpha val="0"/>
                      </a:srgb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14738" name="Text Box 141"/>
              <p:cNvSpPr txBox="1"/>
              <p:nvPr/>
            </p:nvSpPr>
            <p:spPr>
              <a:xfrm>
                <a:off x="2271" y="2415"/>
                <a:ext cx="1134" cy="18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 eaLnBrk="1" hangingPunct="1"/>
                <a:endParaRPr lang="zh-CN" altLang="en-US" sz="2000" b="0" baseline="-25000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14736" name="TextBox 79"/>
            <p:cNvSpPr txBox="1"/>
            <p:nvPr/>
          </p:nvSpPr>
          <p:spPr>
            <a:xfrm>
              <a:off x="3699296" y="3708524"/>
              <a:ext cx="2673350" cy="1222241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08" tIns="45704" rIns="91408" bIns="45704">
              <a:spAutoFit/>
            </a:bodyPr>
            <a:p>
              <a:pPr algn="ctr" eaLnBrk="1" hangingPunct="1">
                <a:lnSpc>
                  <a:spcPct val="150000"/>
                </a:lnSpc>
              </a:pPr>
              <a:r>
                <a:rPr lang="zh-CN" altLang="en-US" sz="28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学科技能竞赛</a:t>
              </a:r>
              <a:endPara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eaLnBrk="1" hangingPunct="1">
                <a:lnSpc>
                  <a:spcPct val="150000"/>
                </a:lnSpc>
              </a:pPr>
              <a:r>
                <a:rPr lang="zh-CN" altLang="en-US" sz="2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（学生参赛率</a:t>
              </a:r>
              <a:r>
                <a:rPr lang="en-US" altLang="zh-CN" sz="2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100%</a:t>
              </a:r>
              <a:r>
                <a:rPr lang="zh-CN" altLang="en-US" sz="2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  <a:endPara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44"/>
          <p:cNvGrpSpPr/>
          <p:nvPr/>
        </p:nvGrpSpPr>
        <p:grpSpPr>
          <a:xfrm>
            <a:off x="1728788" y="3279775"/>
            <a:ext cx="1576387" cy="1476375"/>
            <a:chOff x="2123877" y="2952204"/>
            <a:chExt cx="1497013" cy="1476375"/>
          </a:xfrm>
        </p:grpSpPr>
        <p:grpSp>
          <p:nvGrpSpPr>
            <p:cNvPr id="114729" name="Group 150"/>
            <p:cNvGrpSpPr/>
            <p:nvPr/>
          </p:nvGrpSpPr>
          <p:grpSpPr>
            <a:xfrm>
              <a:off x="2123877" y="2952204"/>
              <a:ext cx="1497013" cy="1476375"/>
              <a:chOff x="1000" y="2076"/>
              <a:chExt cx="914" cy="914"/>
            </a:xfrm>
          </p:grpSpPr>
          <p:grpSp>
            <p:nvGrpSpPr>
              <p:cNvPr id="114731" name="Group 149"/>
              <p:cNvGrpSpPr/>
              <p:nvPr/>
            </p:nvGrpSpPr>
            <p:grpSpPr>
              <a:xfrm>
                <a:off x="1000" y="2076"/>
                <a:ext cx="914" cy="914"/>
                <a:chOff x="1000" y="2076"/>
                <a:chExt cx="914" cy="914"/>
              </a:xfrm>
            </p:grpSpPr>
            <p:sp>
              <p:nvSpPr>
                <p:cNvPr id="123" name="Oval 8"/>
                <p:cNvSpPr>
                  <a:spLocks noChangeArrowheads="1"/>
                </p:cNvSpPr>
                <p:nvPr/>
              </p:nvSpPr>
              <p:spPr bwMode="auto">
                <a:xfrm>
                  <a:off x="1000" y="2076"/>
                  <a:ext cx="914" cy="91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5EAFF"/>
                    </a:gs>
                    <a:gs pos="100000">
                      <a:srgbClr val="7DBEFF"/>
                    </a:gs>
                  </a:gsLst>
                  <a:path path="shape">
                    <a:fillToRect l="50000" t="50000" r="50000" b="50000"/>
                  </a:path>
                </a:gradFill>
                <a:ln w="44450" algn="ctr">
                  <a:solidFill>
                    <a:srgbClr val="FFFFFF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4" name="Freeform 33"/>
                <p:cNvSpPr/>
                <p:nvPr/>
              </p:nvSpPr>
              <p:spPr bwMode="auto">
                <a:xfrm>
                  <a:off x="1467" y="2108"/>
                  <a:ext cx="388" cy="371"/>
                </a:xfrm>
                <a:custGeom>
                  <a:avLst/>
                  <a:gdLst>
                    <a:gd name="T0" fmla="*/ 0 w 164"/>
                    <a:gd name="T1" fmla="*/ 12 h 162"/>
                    <a:gd name="T2" fmla="*/ 0 w 164"/>
                    <a:gd name="T3" fmla="*/ 12 h 162"/>
                    <a:gd name="T4" fmla="*/ 152 w 164"/>
                    <a:gd name="T5" fmla="*/ 162 h 162"/>
                    <a:gd name="T6" fmla="*/ 164 w 164"/>
                    <a:gd name="T7" fmla="*/ 161 h 162"/>
                    <a:gd name="T8" fmla="*/ 0 w 164"/>
                    <a:gd name="T9" fmla="*/ 0 h 162"/>
                    <a:gd name="T10" fmla="*/ 0 w 164"/>
                    <a:gd name="T11" fmla="*/ 12 h 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4" h="162">
                      <a:moveTo>
                        <a:pt x="0" y="12"/>
                      </a:move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6" y="12"/>
                        <a:pt x="143" y="21"/>
                        <a:pt x="152" y="162"/>
                      </a:cubicBezTo>
                      <a:cubicBezTo>
                        <a:pt x="164" y="161"/>
                        <a:pt x="164" y="161"/>
                        <a:pt x="164" y="161"/>
                      </a:cubicBezTo>
                      <a:cubicBezTo>
                        <a:pt x="154" y="10"/>
                        <a:pt x="2" y="0"/>
                        <a:pt x="0" y="0"/>
                      </a:cubicBez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14732" name="Text Box 140"/>
              <p:cNvSpPr txBox="1"/>
              <p:nvPr/>
            </p:nvSpPr>
            <p:spPr>
              <a:xfrm>
                <a:off x="1088" y="2240"/>
                <a:ext cx="806" cy="29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 eaLnBrk="1" hangingPunct="1"/>
                <a:r>
                  <a:rPr lang="en-US" altLang="zh-CN" sz="3600" b="0" baseline="-25000" dirty="0">
                    <a:solidFill>
                      <a:srgbClr val="E2E2E2"/>
                    </a:solidFill>
                    <a:latin typeface="Arial" panose="020B0604020202020204" pitchFamily="34" charset="0"/>
                  </a:rPr>
                  <a:t> </a:t>
                </a:r>
                <a:endParaRPr lang="en-US" altLang="zh-CN" b="0" baseline="-2500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14730" name="TextBox 79"/>
            <p:cNvSpPr txBox="1"/>
            <p:nvPr/>
          </p:nvSpPr>
          <p:spPr>
            <a:xfrm>
              <a:off x="2189467" y="3274119"/>
              <a:ext cx="1328137" cy="846157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08" tIns="45704" rIns="91408" bIns="45704">
              <a:spAutoFit/>
            </a:bodyPr>
            <a:p>
              <a:pPr algn="ctr" eaLnBrk="1" hangingPunct="1">
                <a:lnSpc>
                  <a:spcPct val="150000"/>
                </a:lnSpc>
              </a:pP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2014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年国赛总冠军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46"/>
          <p:cNvGrpSpPr/>
          <p:nvPr/>
        </p:nvGrpSpPr>
        <p:grpSpPr>
          <a:xfrm>
            <a:off x="3017838" y="1620838"/>
            <a:ext cx="1576387" cy="1479550"/>
            <a:chOff x="4367213" y="1574800"/>
            <a:chExt cx="1497012" cy="1479550"/>
          </a:xfrm>
        </p:grpSpPr>
        <p:grpSp>
          <p:nvGrpSpPr>
            <p:cNvPr id="114723" name="Group 152"/>
            <p:cNvGrpSpPr/>
            <p:nvPr/>
          </p:nvGrpSpPr>
          <p:grpSpPr>
            <a:xfrm>
              <a:off x="4367213" y="1574800"/>
              <a:ext cx="1497012" cy="1479550"/>
              <a:chOff x="2370" y="1224"/>
              <a:chExt cx="914" cy="915"/>
            </a:xfrm>
          </p:grpSpPr>
          <p:grpSp>
            <p:nvGrpSpPr>
              <p:cNvPr id="114725" name="Group 151"/>
              <p:cNvGrpSpPr/>
              <p:nvPr/>
            </p:nvGrpSpPr>
            <p:grpSpPr>
              <a:xfrm>
                <a:off x="2370" y="1224"/>
                <a:ext cx="914" cy="915"/>
                <a:chOff x="2370" y="1224"/>
                <a:chExt cx="914" cy="915"/>
              </a:xfrm>
            </p:grpSpPr>
            <p:sp>
              <p:nvSpPr>
                <p:cNvPr id="139" name="Oval 7"/>
                <p:cNvSpPr>
                  <a:spLocks noChangeArrowheads="1"/>
                </p:cNvSpPr>
                <p:nvPr/>
              </p:nvSpPr>
              <p:spPr bwMode="auto">
                <a:xfrm>
                  <a:off x="2370" y="1224"/>
                  <a:ext cx="914" cy="91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FA7FF"/>
                    </a:gs>
                    <a:gs pos="100000">
                      <a:srgbClr val="004B96"/>
                    </a:gs>
                  </a:gsLst>
                  <a:path path="shape">
                    <a:fillToRect l="50000" t="50000" r="50000" b="50000"/>
                  </a:path>
                </a:gradFill>
                <a:ln w="44450" algn="ctr">
                  <a:solidFill>
                    <a:srgbClr val="FFFFFF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zh-CN" sz="1800" b="0" i="0" u="none" strike="noStrike" kern="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0" name="Freeform 28"/>
                <p:cNvSpPr/>
                <p:nvPr/>
              </p:nvSpPr>
              <p:spPr bwMode="auto">
                <a:xfrm>
                  <a:off x="2832" y="1280"/>
                  <a:ext cx="390" cy="383"/>
                </a:xfrm>
                <a:custGeom>
                  <a:avLst/>
                  <a:gdLst>
                    <a:gd name="T0" fmla="*/ 0 w 165"/>
                    <a:gd name="T1" fmla="*/ 12 h 162"/>
                    <a:gd name="T2" fmla="*/ 0 w 165"/>
                    <a:gd name="T3" fmla="*/ 12 h 162"/>
                    <a:gd name="T4" fmla="*/ 153 w 165"/>
                    <a:gd name="T5" fmla="*/ 162 h 162"/>
                    <a:gd name="T6" fmla="*/ 165 w 165"/>
                    <a:gd name="T7" fmla="*/ 161 h 162"/>
                    <a:gd name="T8" fmla="*/ 1 w 165"/>
                    <a:gd name="T9" fmla="*/ 0 h 162"/>
                    <a:gd name="T10" fmla="*/ 0 w 165"/>
                    <a:gd name="T11" fmla="*/ 12 h 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5" h="162">
                      <a:moveTo>
                        <a:pt x="0" y="12"/>
                      </a:move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6" y="12"/>
                        <a:pt x="143" y="21"/>
                        <a:pt x="153" y="162"/>
                      </a:cubicBezTo>
                      <a:cubicBezTo>
                        <a:pt x="165" y="161"/>
                        <a:pt x="165" y="161"/>
                        <a:pt x="165" y="161"/>
                      </a:cubicBezTo>
                      <a:cubicBezTo>
                        <a:pt x="155" y="10"/>
                        <a:pt x="3" y="0"/>
                        <a:pt x="1" y="0"/>
                      </a:cubicBez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14726" name="Text Box 52"/>
              <p:cNvSpPr txBox="1"/>
              <p:nvPr/>
            </p:nvSpPr>
            <p:spPr>
              <a:xfrm>
                <a:off x="2448" y="1400"/>
                <a:ext cx="806" cy="29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 eaLnBrk="1" hangingPunct="1"/>
                <a:r>
                  <a:rPr lang="en-US" altLang="zh-CN" sz="3600" b="0" baseline="-250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</a:t>
                </a:r>
                <a:endParaRPr lang="en-US" altLang="zh-CN" b="0" baseline="-2500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14724" name="TextBox 79"/>
            <p:cNvSpPr txBox="1"/>
            <p:nvPr/>
          </p:nvSpPr>
          <p:spPr>
            <a:xfrm>
              <a:off x="4439940" y="1973982"/>
              <a:ext cx="1324051" cy="846157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08" tIns="45704" rIns="91408" bIns="45704">
              <a:spAutoFit/>
            </a:bodyPr>
            <a:p>
              <a:pPr algn="ctr" eaLnBrk="1" hangingPunct="1">
                <a:lnSpc>
                  <a:spcPct val="150000"/>
                </a:lnSpc>
              </a:pP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2016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年国赛总冠军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组合 47"/>
          <p:cNvGrpSpPr/>
          <p:nvPr/>
        </p:nvGrpSpPr>
        <p:grpSpPr>
          <a:xfrm>
            <a:off x="5329238" y="1660525"/>
            <a:ext cx="1657350" cy="1474788"/>
            <a:chOff x="6270165" y="2498725"/>
            <a:chExt cx="1574131" cy="1474788"/>
          </a:xfrm>
        </p:grpSpPr>
        <p:grpSp>
          <p:nvGrpSpPr>
            <p:cNvPr id="114717" name="Group 144"/>
            <p:cNvGrpSpPr/>
            <p:nvPr/>
          </p:nvGrpSpPr>
          <p:grpSpPr>
            <a:xfrm>
              <a:off x="6310313" y="2498725"/>
              <a:ext cx="1493837" cy="1474788"/>
              <a:chOff x="3556" y="1796"/>
              <a:chExt cx="912" cy="912"/>
            </a:xfrm>
          </p:grpSpPr>
          <p:grpSp>
            <p:nvGrpSpPr>
              <p:cNvPr id="114719" name="Group 143"/>
              <p:cNvGrpSpPr/>
              <p:nvPr/>
            </p:nvGrpSpPr>
            <p:grpSpPr>
              <a:xfrm>
                <a:off x="3556" y="1796"/>
                <a:ext cx="912" cy="912"/>
                <a:chOff x="3556" y="1796"/>
                <a:chExt cx="912" cy="912"/>
              </a:xfrm>
            </p:grpSpPr>
            <p:sp>
              <p:nvSpPr>
                <p:cNvPr id="135" name="Oval 11"/>
                <p:cNvSpPr>
                  <a:spLocks noChangeArrowheads="1"/>
                </p:cNvSpPr>
                <p:nvPr/>
              </p:nvSpPr>
              <p:spPr bwMode="auto">
                <a:xfrm>
                  <a:off x="3556" y="1796"/>
                  <a:ext cx="909" cy="91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9B4FF"/>
                    </a:gs>
                    <a:gs pos="100000">
                      <a:srgbClr val="0068D0"/>
                    </a:gs>
                  </a:gsLst>
                  <a:path path="shape">
                    <a:fillToRect l="50000" t="50000" r="50000" b="50000"/>
                  </a:path>
                </a:gradFill>
                <a:ln w="44450" algn="ctr">
                  <a:solidFill>
                    <a:srgbClr val="FFFFFF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6" name="Freeform 29"/>
                <p:cNvSpPr/>
                <p:nvPr/>
              </p:nvSpPr>
              <p:spPr bwMode="auto">
                <a:xfrm>
                  <a:off x="4023" y="1844"/>
                  <a:ext cx="387" cy="383"/>
                </a:xfrm>
                <a:custGeom>
                  <a:avLst/>
                  <a:gdLst>
                    <a:gd name="T0" fmla="*/ 0 w 164"/>
                    <a:gd name="T1" fmla="*/ 12 h 162"/>
                    <a:gd name="T2" fmla="*/ 0 w 164"/>
                    <a:gd name="T3" fmla="*/ 12 h 162"/>
                    <a:gd name="T4" fmla="*/ 152 w 164"/>
                    <a:gd name="T5" fmla="*/ 162 h 162"/>
                    <a:gd name="T6" fmla="*/ 164 w 164"/>
                    <a:gd name="T7" fmla="*/ 161 h 162"/>
                    <a:gd name="T8" fmla="*/ 0 w 164"/>
                    <a:gd name="T9" fmla="*/ 0 h 162"/>
                    <a:gd name="T10" fmla="*/ 0 w 164"/>
                    <a:gd name="T11" fmla="*/ 12 h 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4" h="162">
                      <a:moveTo>
                        <a:pt x="0" y="12"/>
                      </a:move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6" y="12"/>
                        <a:pt x="143" y="21"/>
                        <a:pt x="152" y="162"/>
                      </a:cubicBezTo>
                      <a:cubicBezTo>
                        <a:pt x="164" y="161"/>
                        <a:pt x="164" y="161"/>
                        <a:pt x="164" y="161"/>
                      </a:cubicBezTo>
                      <a:cubicBezTo>
                        <a:pt x="154" y="10"/>
                        <a:pt x="2" y="0"/>
                        <a:pt x="0" y="0"/>
                      </a:cubicBez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14720" name="Text Box 137"/>
              <p:cNvSpPr txBox="1"/>
              <p:nvPr/>
            </p:nvSpPr>
            <p:spPr>
              <a:xfrm>
                <a:off x="3630" y="1995"/>
                <a:ext cx="806" cy="29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 eaLnBrk="1" hangingPunct="1"/>
                <a:r>
                  <a:rPr lang="en-US" altLang="zh-CN" sz="3600" b="0" baseline="-25000" dirty="0">
                    <a:solidFill>
                      <a:srgbClr val="E2E2E2"/>
                    </a:solidFill>
                    <a:latin typeface="Arial" panose="020B0604020202020204" pitchFamily="34" charset="0"/>
                  </a:rPr>
                  <a:t> </a:t>
                </a:r>
                <a:endParaRPr lang="en-US" altLang="zh-CN" b="0" baseline="-2500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14718" name="TextBox 79"/>
            <p:cNvSpPr txBox="1"/>
            <p:nvPr/>
          </p:nvSpPr>
          <p:spPr>
            <a:xfrm>
              <a:off x="6270165" y="2820988"/>
              <a:ext cx="1574131" cy="799147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08" tIns="45704" rIns="91408" bIns="45704">
              <a:spAutoFit/>
            </a:bodyPr>
            <a:p>
              <a:pPr algn="ctr" eaLnBrk="1" hangingPunct="1">
                <a:lnSpc>
                  <a:spcPct val="150000"/>
                </a:lnSpc>
              </a:pPr>
              <a:r>
                <a:rPr lang="en-US" altLang="zh-CN" sz="15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2016</a:t>
              </a:r>
              <a:r>
                <a:rPr lang="zh-CN" altLang="en-US" sz="15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年省赛本科组团体冠军</a:t>
              </a:r>
              <a:endPara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45"/>
          <p:cNvGrpSpPr/>
          <p:nvPr/>
        </p:nvGrpSpPr>
        <p:grpSpPr>
          <a:xfrm>
            <a:off x="2260600" y="5078413"/>
            <a:ext cx="1592263" cy="1477962"/>
            <a:chOff x="2266950" y="4886325"/>
            <a:chExt cx="1511300" cy="1477963"/>
          </a:xfrm>
        </p:grpSpPr>
        <p:grpSp>
          <p:nvGrpSpPr>
            <p:cNvPr id="114711" name="Group 148"/>
            <p:cNvGrpSpPr/>
            <p:nvPr/>
          </p:nvGrpSpPr>
          <p:grpSpPr>
            <a:xfrm>
              <a:off x="2281238" y="4886325"/>
              <a:ext cx="1497012" cy="1477963"/>
              <a:chOff x="1536" y="3228"/>
              <a:chExt cx="915" cy="914"/>
            </a:xfrm>
          </p:grpSpPr>
          <p:grpSp>
            <p:nvGrpSpPr>
              <p:cNvPr id="114713" name="Group 147"/>
              <p:cNvGrpSpPr/>
              <p:nvPr/>
            </p:nvGrpSpPr>
            <p:grpSpPr>
              <a:xfrm>
                <a:off x="1536" y="3228"/>
                <a:ext cx="915" cy="914"/>
                <a:chOff x="1536" y="3228"/>
                <a:chExt cx="915" cy="914"/>
              </a:xfrm>
            </p:grpSpPr>
            <p:sp>
              <p:nvSpPr>
                <p:cNvPr id="127" name="Oval 9"/>
                <p:cNvSpPr>
                  <a:spLocks noChangeArrowheads="1"/>
                </p:cNvSpPr>
                <p:nvPr/>
              </p:nvSpPr>
              <p:spPr bwMode="auto">
                <a:xfrm>
                  <a:off x="1536" y="3228"/>
                  <a:ext cx="915" cy="91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5E2FF"/>
                    </a:gs>
                    <a:gs pos="100000">
                      <a:srgbClr val="61B0FF"/>
                    </a:gs>
                  </a:gsLst>
                  <a:path path="shape">
                    <a:fillToRect l="50000" t="50000" r="50000" b="50000"/>
                  </a:path>
                </a:gradFill>
                <a:ln w="44450" algn="ctr">
                  <a:solidFill>
                    <a:srgbClr val="FFFFFF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8" name="Freeform 32"/>
                <p:cNvSpPr/>
                <p:nvPr/>
              </p:nvSpPr>
              <p:spPr bwMode="auto">
                <a:xfrm>
                  <a:off x="2001" y="3281"/>
                  <a:ext cx="390" cy="382"/>
                </a:xfrm>
                <a:custGeom>
                  <a:avLst/>
                  <a:gdLst>
                    <a:gd name="T0" fmla="*/ 0 w 164"/>
                    <a:gd name="T1" fmla="*/ 12 h 162"/>
                    <a:gd name="T2" fmla="*/ 0 w 164"/>
                    <a:gd name="T3" fmla="*/ 12 h 162"/>
                    <a:gd name="T4" fmla="*/ 152 w 164"/>
                    <a:gd name="T5" fmla="*/ 162 h 162"/>
                    <a:gd name="T6" fmla="*/ 164 w 164"/>
                    <a:gd name="T7" fmla="*/ 161 h 162"/>
                    <a:gd name="T8" fmla="*/ 0 w 164"/>
                    <a:gd name="T9" fmla="*/ 0 h 162"/>
                    <a:gd name="T10" fmla="*/ 0 w 164"/>
                    <a:gd name="T11" fmla="*/ 12 h 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4" h="162">
                      <a:moveTo>
                        <a:pt x="0" y="12"/>
                      </a:move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6" y="12"/>
                        <a:pt x="143" y="21"/>
                        <a:pt x="152" y="162"/>
                      </a:cubicBezTo>
                      <a:cubicBezTo>
                        <a:pt x="164" y="161"/>
                        <a:pt x="164" y="161"/>
                        <a:pt x="164" y="161"/>
                      </a:cubicBezTo>
                      <a:cubicBezTo>
                        <a:pt x="154" y="10"/>
                        <a:pt x="2" y="0"/>
                        <a:pt x="0" y="0"/>
                      </a:cubicBez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14714" name="Text Box 139"/>
              <p:cNvSpPr txBox="1"/>
              <p:nvPr/>
            </p:nvSpPr>
            <p:spPr>
              <a:xfrm>
                <a:off x="1626" y="3423"/>
                <a:ext cx="806" cy="29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 eaLnBrk="1" hangingPunct="1"/>
                <a:r>
                  <a:rPr lang="en-US" altLang="zh-CN" sz="3600" b="0" baseline="-25000" dirty="0">
                    <a:solidFill>
                      <a:srgbClr val="E2E2E2"/>
                    </a:solidFill>
                    <a:latin typeface="Arial" panose="020B0604020202020204" pitchFamily="34" charset="0"/>
                  </a:rPr>
                  <a:t> </a:t>
                </a:r>
                <a:endParaRPr lang="en-US" altLang="zh-CN" b="0" baseline="-2500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14712" name="TextBox 79"/>
            <p:cNvSpPr txBox="1"/>
            <p:nvPr/>
          </p:nvSpPr>
          <p:spPr>
            <a:xfrm>
              <a:off x="2266950" y="5316414"/>
              <a:ext cx="1511300" cy="799146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08" tIns="45704" rIns="91408" bIns="45704">
              <a:spAutoFit/>
            </a:bodyPr>
            <a:p>
              <a:pPr algn="ctr" eaLnBrk="1" hangingPunct="1">
                <a:lnSpc>
                  <a:spcPct val="150000"/>
                </a:lnSpc>
              </a:pPr>
              <a:r>
                <a:rPr lang="en-US" altLang="zh-CN" sz="15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2013</a:t>
              </a:r>
              <a:r>
                <a:rPr lang="zh-CN" altLang="en-US" sz="15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年国赛</a:t>
              </a:r>
              <a:endPara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eaLnBrk="1" hangingPunct="1">
                <a:lnSpc>
                  <a:spcPct val="150000"/>
                </a:lnSpc>
              </a:pPr>
              <a:r>
                <a:rPr lang="zh-CN" altLang="en-US" sz="15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总冠军</a:t>
              </a:r>
              <a:endPara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" name="组合 48"/>
          <p:cNvGrpSpPr/>
          <p:nvPr/>
        </p:nvGrpSpPr>
        <p:grpSpPr>
          <a:xfrm>
            <a:off x="6605588" y="3244850"/>
            <a:ext cx="1724025" cy="1474788"/>
            <a:chOff x="6128718" y="4946650"/>
            <a:chExt cx="1636662" cy="1474788"/>
          </a:xfrm>
        </p:grpSpPr>
        <p:grpSp>
          <p:nvGrpSpPr>
            <p:cNvPr id="114705" name="Group 146"/>
            <p:cNvGrpSpPr/>
            <p:nvPr/>
          </p:nvGrpSpPr>
          <p:grpSpPr>
            <a:xfrm>
              <a:off x="6200775" y="4946650"/>
              <a:ext cx="1492250" cy="1474788"/>
              <a:chOff x="3187" y="3232"/>
              <a:chExt cx="912" cy="912"/>
            </a:xfrm>
          </p:grpSpPr>
          <p:grpSp>
            <p:nvGrpSpPr>
              <p:cNvPr id="114707" name="Group 145"/>
              <p:cNvGrpSpPr/>
              <p:nvPr/>
            </p:nvGrpSpPr>
            <p:grpSpPr>
              <a:xfrm>
                <a:off x="3187" y="3232"/>
                <a:ext cx="912" cy="912"/>
                <a:chOff x="3187" y="3232"/>
                <a:chExt cx="912" cy="912"/>
              </a:xfrm>
            </p:grpSpPr>
            <p:sp>
              <p:nvSpPr>
                <p:cNvPr id="131" name="Oval 10"/>
                <p:cNvSpPr>
                  <a:spLocks noChangeArrowheads="1"/>
                </p:cNvSpPr>
                <p:nvPr/>
              </p:nvSpPr>
              <p:spPr bwMode="auto">
                <a:xfrm>
                  <a:off x="3187" y="3232"/>
                  <a:ext cx="912" cy="91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FCFFF"/>
                    </a:gs>
                    <a:gs pos="100000">
                      <a:srgbClr val="1D8EFF"/>
                    </a:gs>
                  </a:gsLst>
                  <a:path path="shape">
                    <a:fillToRect l="50000" t="50000" r="50000" b="50000"/>
                  </a:path>
                </a:gradFill>
                <a:ln w="44450" algn="ctr">
                  <a:solidFill>
                    <a:srgbClr val="FFFFFF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2" name="Freeform 31"/>
                <p:cNvSpPr/>
                <p:nvPr/>
              </p:nvSpPr>
              <p:spPr bwMode="auto">
                <a:xfrm>
                  <a:off x="3652" y="3284"/>
                  <a:ext cx="387" cy="383"/>
                </a:xfrm>
                <a:custGeom>
                  <a:avLst/>
                  <a:gdLst>
                    <a:gd name="T0" fmla="*/ 0 w 164"/>
                    <a:gd name="T1" fmla="*/ 12 h 162"/>
                    <a:gd name="T2" fmla="*/ 0 w 164"/>
                    <a:gd name="T3" fmla="*/ 12 h 162"/>
                    <a:gd name="T4" fmla="*/ 152 w 164"/>
                    <a:gd name="T5" fmla="*/ 162 h 162"/>
                    <a:gd name="T6" fmla="*/ 164 w 164"/>
                    <a:gd name="T7" fmla="*/ 161 h 162"/>
                    <a:gd name="T8" fmla="*/ 0 w 164"/>
                    <a:gd name="T9" fmla="*/ 0 h 162"/>
                    <a:gd name="T10" fmla="*/ 0 w 164"/>
                    <a:gd name="T11" fmla="*/ 12 h 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4" h="162">
                      <a:moveTo>
                        <a:pt x="0" y="12"/>
                      </a:move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6" y="12"/>
                        <a:pt x="143" y="21"/>
                        <a:pt x="152" y="162"/>
                      </a:cubicBezTo>
                      <a:cubicBezTo>
                        <a:pt x="164" y="161"/>
                        <a:pt x="164" y="161"/>
                        <a:pt x="164" y="161"/>
                      </a:cubicBezTo>
                      <a:cubicBezTo>
                        <a:pt x="154" y="10"/>
                        <a:pt x="2" y="0"/>
                        <a:pt x="0" y="0"/>
                      </a:cubicBez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14708" name="Text Box 138"/>
              <p:cNvSpPr txBox="1"/>
              <p:nvPr/>
            </p:nvSpPr>
            <p:spPr>
              <a:xfrm>
                <a:off x="3282" y="3423"/>
                <a:ext cx="806" cy="29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 eaLnBrk="1" hangingPunct="1"/>
                <a:r>
                  <a:rPr lang="en-US" altLang="zh-CN" sz="3600" b="0" baseline="-25000" dirty="0">
                    <a:solidFill>
                      <a:srgbClr val="E2E2E2"/>
                    </a:solidFill>
                    <a:latin typeface="Arial" panose="020B0604020202020204" pitchFamily="34" charset="0"/>
                  </a:rPr>
                  <a:t> </a:t>
                </a:r>
                <a:endParaRPr lang="en-US" altLang="zh-CN" b="0" baseline="-2500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14706" name="TextBox 79"/>
            <p:cNvSpPr txBox="1"/>
            <p:nvPr/>
          </p:nvSpPr>
          <p:spPr>
            <a:xfrm>
              <a:off x="6128718" y="5305995"/>
              <a:ext cx="1636662" cy="752136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08" tIns="45704" rIns="91408" bIns="45704">
              <a:spAutoFit/>
            </a:bodyPr>
            <a:p>
              <a:pPr algn="ctr" eaLnBrk="1" hangingPunct="1">
                <a:lnSpc>
                  <a:spcPct val="150000"/>
                </a:lnSpc>
              </a:pP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2015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年省赛</a:t>
              </a:r>
              <a:endPara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eaLnBrk="1" hangingPunct="1">
                <a:lnSpc>
                  <a:spcPct val="150000"/>
                </a:lnSpc>
              </a:pP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本科组团体冠军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3" name="Rectangle 2"/>
          <p:cNvSpPr>
            <a:spLocks noGrp="1" noChangeArrowheads="1"/>
          </p:cNvSpPr>
          <p:nvPr>
            <p:ph type="title"/>
          </p:nvPr>
        </p:nvSpPr>
        <p:spPr>
          <a:xfrm>
            <a:off x="417513" y="1512888"/>
            <a:ext cx="9015413" cy="1187450"/>
          </a:xfrm>
        </p:spPr>
        <p:txBody>
          <a:bodyPr vert="horz" wrap="square" lIns="91408" tIns="45704" rIns="91408" bIns="45704" numCol="1" anchor="ctr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4.2 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以赛促学</a:t>
            </a:r>
            <a:endParaRPr kumimoji="0" lang="zh-C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0" name="组合 44"/>
          <p:cNvGrpSpPr/>
          <p:nvPr/>
        </p:nvGrpSpPr>
        <p:grpSpPr>
          <a:xfrm>
            <a:off x="6219825" y="5008563"/>
            <a:ext cx="1577975" cy="1476375"/>
            <a:chOff x="2123877" y="2952204"/>
            <a:chExt cx="1497161" cy="1476375"/>
          </a:xfrm>
        </p:grpSpPr>
        <p:grpSp>
          <p:nvGrpSpPr>
            <p:cNvPr id="114699" name="Group 150"/>
            <p:cNvGrpSpPr/>
            <p:nvPr/>
          </p:nvGrpSpPr>
          <p:grpSpPr>
            <a:xfrm>
              <a:off x="2123877" y="2952204"/>
              <a:ext cx="1497013" cy="1476375"/>
              <a:chOff x="1000" y="2076"/>
              <a:chExt cx="914" cy="914"/>
            </a:xfrm>
          </p:grpSpPr>
          <p:grpSp>
            <p:nvGrpSpPr>
              <p:cNvPr id="114701" name="Group 149"/>
              <p:cNvGrpSpPr/>
              <p:nvPr/>
            </p:nvGrpSpPr>
            <p:grpSpPr>
              <a:xfrm>
                <a:off x="1000" y="2076"/>
                <a:ext cx="914" cy="914"/>
                <a:chOff x="1000" y="2076"/>
                <a:chExt cx="914" cy="914"/>
              </a:xfrm>
            </p:grpSpPr>
            <p:sp>
              <p:nvSpPr>
                <p:cNvPr id="54" name="Oval 8"/>
                <p:cNvSpPr>
                  <a:spLocks noChangeArrowheads="1"/>
                </p:cNvSpPr>
                <p:nvPr/>
              </p:nvSpPr>
              <p:spPr bwMode="auto">
                <a:xfrm>
                  <a:off x="1000" y="2076"/>
                  <a:ext cx="914" cy="91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5EAFF"/>
                    </a:gs>
                    <a:gs pos="100000">
                      <a:srgbClr val="7DBEFF"/>
                    </a:gs>
                  </a:gsLst>
                  <a:path path="shape">
                    <a:fillToRect l="50000" t="50000" r="50000" b="50000"/>
                  </a:path>
                </a:gradFill>
                <a:ln w="44450" algn="ctr">
                  <a:solidFill>
                    <a:srgbClr val="FFFFFF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5" name="Freeform 33"/>
                <p:cNvSpPr/>
                <p:nvPr/>
              </p:nvSpPr>
              <p:spPr bwMode="auto">
                <a:xfrm>
                  <a:off x="1467" y="2108"/>
                  <a:ext cx="387" cy="371"/>
                </a:xfrm>
                <a:custGeom>
                  <a:avLst/>
                  <a:gdLst>
                    <a:gd name="T0" fmla="*/ 0 w 164"/>
                    <a:gd name="T1" fmla="*/ 12 h 162"/>
                    <a:gd name="T2" fmla="*/ 0 w 164"/>
                    <a:gd name="T3" fmla="*/ 12 h 162"/>
                    <a:gd name="T4" fmla="*/ 152 w 164"/>
                    <a:gd name="T5" fmla="*/ 162 h 162"/>
                    <a:gd name="T6" fmla="*/ 164 w 164"/>
                    <a:gd name="T7" fmla="*/ 161 h 162"/>
                    <a:gd name="T8" fmla="*/ 0 w 164"/>
                    <a:gd name="T9" fmla="*/ 0 h 162"/>
                    <a:gd name="T10" fmla="*/ 0 w 164"/>
                    <a:gd name="T11" fmla="*/ 12 h 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4" h="162">
                      <a:moveTo>
                        <a:pt x="0" y="12"/>
                      </a:move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6" y="12"/>
                        <a:pt x="143" y="21"/>
                        <a:pt x="152" y="162"/>
                      </a:cubicBezTo>
                      <a:cubicBezTo>
                        <a:pt x="164" y="161"/>
                        <a:pt x="164" y="161"/>
                        <a:pt x="164" y="161"/>
                      </a:cubicBezTo>
                      <a:cubicBezTo>
                        <a:pt x="154" y="10"/>
                        <a:pt x="2" y="0"/>
                        <a:pt x="0" y="0"/>
                      </a:cubicBez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14702" name="Text Box 140"/>
              <p:cNvSpPr txBox="1"/>
              <p:nvPr/>
            </p:nvSpPr>
            <p:spPr>
              <a:xfrm>
                <a:off x="1088" y="2240"/>
                <a:ext cx="806" cy="29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 eaLnBrk="1" hangingPunct="1"/>
                <a:r>
                  <a:rPr lang="en-US" altLang="zh-CN" sz="3600" b="0" baseline="-25000" dirty="0">
                    <a:solidFill>
                      <a:srgbClr val="E2E2E2"/>
                    </a:solidFill>
                    <a:latin typeface="Arial" panose="020B0604020202020204" pitchFamily="34" charset="0"/>
                  </a:rPr>
                  <a:t> </a:t>
                </a:r>
                <a:endParaRPr lang="en-US" altLang="zh-CN" b="0" baseline="-2500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14700" name="TextBox 79"/>
            <p:cNvSpPr txBox="1"/>
            <p:nvPr/>
          </p:nvSpPr>
          <p:spPr>
            <a:xfrm>
              <a:off x="2180878" y="3355327"/>
              <a:ext cx="1440160" cy="752135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08" tIns="45704" rIns="91408" bIns="45704">
              <a:spAutoFit/>
            </a:bodyPr>
            <a:p>
              <a:pPr algn="ctr" eaLnBrk="1" hangingPunct="1">
                <a:lnSpc>
                  <a:spcPct val="150000"/>
                </a:lnSpc>
              </a:pP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2013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年省赛</a:t>
              </a:r>
              <a:endPara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eaLnBrk="1" hangingPunct="1">
                <a:lnSpc>
                  <a:spcPct val="150000"/>
                </a:lnSpc>
              </a:pP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专科组团体冠军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14698" name="Rectangle 43"/>
          <p:cNvSpPr/>
          <p:nvPr/>
        </p:nvSpPr>
        <p:spPr>
          <a:xfrm>
            <a:off x="792163" y="755650"/>
            <a:ext cx="5307012" cy="852488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 anchor="ctr"/>
          <a:p>
            <a:pPr eaLnBrk="1" hangingPunct="1"/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 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学科技能竞赛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5714" name="TextBox 79"/>
          <p:cNvSpPr txBox="1"/>
          <p:nvPr/>
        </p:nvSpPr>
        <p:spPr>
          <a:xfrm>
            <a:off x="3949700" y="3470275"/>
            <a:ext cx="2038350" cy="515938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>
            <a:spAutoFit/>
          </a:bodyPr>
          <a:p>
            <a:pPr algn="ctr" eaLnBrk="1" hangingPunct="1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校企联合办班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468" name="TextBox 79"/>
          <p:cNvSpPr txBox="1"/>
          <p:nvPr/>
        </p:nvSpPr>
        <p:spPr>
          <a:xfrm>
            <a:off x="150813" y="5359400"/>
            <a:ext cx="4733925" cy="939800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>
            <a:spAutoFit/>
          </a:bodyPr>
          <a:p>
            <a:pPr algn="ctr" eaLnBrk="1" hangingPunct="1">
              <a:lnSpc>
                <a:spcPct val="150000"/>
              </a:lnSpc>
            </a:pPr>
            <a:r>
              <a:rPr lang="zh-CN" altLang="en-US" dirty="0">
                <a:latin typeface="Arial" panose="020B0604020202020204" pitchFamily="34" charset="0"/>
              </a:rPr>
              <a:t>我院在</a:t>
            </a:r>
            <a:r>
              <a:rPr lang="en-US" altLang="zh-CN" dirty="0">
                <a:latin typeface="Arial" panose="020B0604020202020204" pitchFamily="34" charset="0"/>
              </a:rPr>
              <a:t>2013</a:t>
            </a:r>
            <a:r>
              <a:rPr lang="zh-CN" altLang="en-US" dirty="0">
                <a:latin typeface="Arial" panose="020B0604020202020204" pitchFamily="34" charset="0"/>
              </a:rPr>
              <a:t>年获全国高等院校</a:t>
            </a:r>
            <a:r>
              <a:rPr lang="en-US" altLang="zh-CN" dirty="0">
                <a:latin typeface="Arial" panose="020B0604020202020204" pitchFamily="34" charset="0"/>
              </a:rPr>
              <a:t>BIM</a:t>
            </a:r>
            <a:r>
              <a:rPr lang="zh-CN" altLang="en-US" dirty="0">
                <a:latin typeface="Arial" panose="020B0604020202020204" pitchFamily="34" charset="0"/>
              </a:rPr>
              <a:t>算量</a:t>
            </a:r>
            <a:endParaRPr lang="en-US" altLang="zh-CN" dirty="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zh-CN" altLang="en-US" dirty="0">
                <a:latin typeface="Arial" panose="020B0604020202020204" pitchFamily="34" charset="0"/>
              </a:rPr>
              <a:t>大赛总冠军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pic>
        <p:nvPicPr>
          <p:cNvPr id="62470" name="Picture 14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8125" y="2393950"/>
            <a:ext cx="4805363" cy="2808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561975" y="1333500"/>
            <a:ext cx="9015413" cy="1187450"/>
          </a:xfrm>
        </p:spPr>
        <p:txBody>
          <a:bodyPr vert="horz" wrap="square" lIns="91408" tIns="45704" rIns="91408" bIns="45704" numCol="1" anchor="ctr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4.2 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以赛促学</a:t>
            </a:r>
            <a:endParaRPr kumimoji="0" lang="zh-C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TextBox 79"/>
          <p:cNvSpPr txBox="1"/>
          <p:nvPr/>
        </p:nvSpPr>
        <p:spPr>
          <a:xfrm>
            <a:off x="5164138" y="5360988"/>
            <a:ext cx="4735512" cy="939800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>
            <a:spAutoFit/>
          </a:bodyPr>
          <a:p>
            <a:pPr algn="ctr" eaLnBrk="1" hangingPunct="1">
              <a:lnSpc>
                <a:spcPct val="150000"/>
              </a:lnSpc>
            </a:pPr>
            <a:r>
              <a:rPr lang="zh-CN" altLang="en-US" dirty="0">
                <a:latin typeface="Arial" panose="020B0604020202020204" pitchFamily="34" charset="0"/>
              </a:rPr>
              <a:t>我院获</a:t>
            </a:r>
            <a:r>
              <a:rPr lang="en-US" altLang="zh-CN" dirty="0">
                <a:latin typeface="Arial" panose="020B0604020202020204" pitchFamily="34" charset="0"/>
              </a:rPr>
              <a:t>2013</a:t>
            </a:r>
            <a:r>
              <a:rPr lang="zh-CN" altLang="en-US" dirty="0">
                <a:latin typeface="Arial" panose="020B0604020202020204" pitchFamily="34" charset="0"/>
              </a:rPr>
              <a:t>年江西省大学生科技创新与职业技能竞赛专科组“团体总分第一名”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pic>
        <p:nvPicPr>
          <p:cNvPr id="10" name="Picture 5" descr="我院获2013年省学科技能竞赛团体总分第一名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5888" y="2395538"/>
            <a:ext cx="4508500" cy="2879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5720" name="Rectangle 43"/>
          <p:cNvSpPr/>
          <p:nvPr/>
        </p:nvSpPr>
        <p:spPr>
          <a:xfrm>
            <a:off x="792163" y="755650"/>
            <a:ext cx="5307012" cy="852488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 anchor="ctr"/>
          <a:p>
            <a:pPr eaLnBrk="1" hangingPunct="1"/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 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学科技能竞赛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8" grpId="0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17513" y="1476375"/>
            <a:ext cx="9015413" cy="1187450"/>
          </a:xfrm>
        </p:spPr>
        <p:txBody>
          <a:bodyPr vert="horz" wrap="square" lIns="91408" tIns="45704" rIns="91408" bIns="45704" numCol="1" anchor="ctr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4.2 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以赛促学</a:t>
            </a:r>
            <a:endParaRPr kumimoji="0" lang="zh-C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TextBox 79"/>
          <p:cNvSpPr txBox="1"/>
          <p:nvPr/>
        </p:nvSpPr>
        <p:spPr>
          <a:xfrm>
            <a:off x="-341312" y="5489575"/>
            <a:ext cx="4735512" cy="846138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>
            <a:spAutoFit/>
          </a:bodyPr>
          <a:p>
            <a:pPr algn="ctr" eaLnBrk="1" hangingPunct="1">
              <a:lnSpc>
                <a:spcPct val="150000"/>
              </a:lnSpc>
            </a:pPr>
            <a:r>
              <a:rPr lang="zh-CN" altLang="en-US" sz="1600" dirty="0">
                <a:latin typeface="Arial" panose="020B0604020202020204" pitchFamily="34" charset="0"/>
              </a:rPr>
              <a:t>我院在</a:t>
            </a:r>
            <a:r>
              <a:rPr lang="en-US" altLang="zh-CN" sz="1600" dirty="0">
                <a:latin typeface="Arial" panose="020B0604020202020204" pitchFamily="34" charset="0"/>
              </a:rPr>
              <a:t>2014</a:t>
            </a:r>
            <a:r>
              <a:rPr lang="zh-CN" altLang="en-US" sz="1600" dirty="0">
                <a:latin typeface="Arial" panose="020B0604020202020204" pitchFamily="34" charset="0"/>
              </a:rPr>
              <a:t>年获全国高等院校</a:t>
            </a:r>
            <a:r>
              <a:rPr lang="en-US" altLang="zh-CN" sz="1600" dirty="0">
                <a:latin typeface="Arial" panose="020B0604020202020204" pitchFamily="34" charset="0"/>
              </a:rPr>
              <a:t>BIM</a:t>
            </a:r>
            <a:r>
              <a:rPr lang="zh-CN" altLang="en-US" sz="1600" dirty="0">
                <a:latin typeface="Arial" panose="020B0604020202020204" pitchFamily="34" charset="0"/>
              </a:rPr>
              <a:t>算量</a:t>
            </a:r>
            <a:endParaRPr lang="en-US" altLang="zh-CN" sz="1600" dirty="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zh-CN" altLang="en-US" sz="1600" dirty="0">
                <a:latin typeface="Arial" panose="020B0604020202020204" pitchFamily="34" charset="0"/>
              </a:rPr>
              <a:t>大赛总冠军</a:t>
            </a:r>
            <a:endParaRPr lang="zh-CN" altLang="en-US" sz="1600" dirty="0">
              <a:latin typeface="Arial" panose="020B0604020202020204" pitchFamily="34" charset="0"/>
            </a:endParaRPr>
          </a:p>
        </p:txBody>
      </p:sp>
      <p:pic>
        <p:nvPicPr>
          <p:cNvPr id="10" name="Picture 13" descr="_DSC845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0" y="2897188"/>
            <a:ext cx="3948113" cy="2460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42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62373" y="1658491"/>
            <a:ext cx="2899519" cy="19185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79"/>
          <p:cNvSpPr txBox="1"/>
          <p:nvPr/>
        </p:nvSpPr>
        <p:spPr>
          <a:xfrm>
            <a:off x="4741863" y="5795963"/>
            <a:ext cx="4733925" cy="847725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>
            <a:spAutoFit/>
          </a:bodyPr>
          <a:p>
            <a:pPr algn="ctr" eaLnBrk="1" hangingPunct="1">
              <a:lnSpc>
                <a:spcPct val="150000"/>
              </a:lnSpc>
            </a:pPr>
            <a:r>
              <a:rPr lang="en-US" altLang="zh-CN" sz="1600" dirty="0">
                <a:latin typeface="Arial" panose="020B0604020202020204" pitchFamily="34" charset="0"/>
              </a:rPr>
              <a:t>2014</a:t>
            </a:r>
            <a:r>
              <a:rPr lang="zh-CN" altLang="en-US" sz="1600" dirty="0">
                <a:latin typeface="Arial" panose="020B0604020202020204" pitchFamily="34" charset="0"/>
              </a:rPr>
              <a:t>年获全国高等院校</a:t>
            </a:r>
            <a:r>
              <a:rPr lang="en-US" altLang="zh-CN" sz="1600" dirty="0">
                <a:latin typeface="Arial" panose="020B0604020202020204" pitchFamily="34" charset="0"/>
              </a:rPr>
              <a:t>BIM</a:t>
            </a:r>
            <a:r>
              <a:rPr lang="zh-CN" altLang="en-US" sz="1600" dirty="0">
                <a:latin typeface="Arial" panose="020B0604020202020204" pitchFamily="34" charset="0"/>
              </a:rPr>
              <a:t>算量</a:t>
            </a:r>
            <a:endParaRPr lang="en-US" altLang="zh-CN" sz="1600" dirty="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zh-CN" altLang="en-US" sz="1600" dirty="0">
                <a:latin typeface="Arial" panose="020B0604020202020204" pitchFamily="34" charset="0"/>
              </a:rPr>
              <a:t>大赛获奖证书</a:t>
            </a:r>
            <a:endParaRPr lang="zh-CN" altLang="en-US" sz="1600" dirty="0">
              <a:latin typeface="Arial" panose="020B0604020202020204" pitchFamily="34" charset="0"/>
            </a:endParaRPr>
          </a:p>
        </p:txBody>
      </p:sp>
      <p:pic>
        <p:nvPicPr>
          <p:cNvPr id="69643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8536" y="1658490"/>
            <a:ext cx="2883188" cy="18988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9644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5405" y="3727623"/>
            <a:ext cx="3048970" cy="19971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6745" name="Rectangle 43"/>
          <p:cNvSpPr/>
          <p:nvPr/>
        </p:nvSpPr>
        <p:spPr>
          <a:xfrm>
            <a:off x="792163" y="755650"/>
            <a:ext cx="5307012" cy="852488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 anchor="ctr"/>
          <a:p>
            <a:pPr eaLnBrk="1" hangingPunct="1"/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 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学科技能竞赛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9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9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9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7762" name="TextBox 79"/>
          <p:cNvSpPr txBox="1"/>
          <p:nvPr/>
        </p:nvSpPr>
        <p:spPr>
          <a:xfrm>
            <a:off x="3949700" y="3416300"/>
            <a:ext cx="2038350" cy="515938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>
            <a:spAutoFit/>
          </a:bodyPr>
          <a:p>
            <a:pPr algn="ctr" eaLnBrk="1" hangingPunct="1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校企联合办班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515" name="TextBox 79"/>
          <p:cNvSpPr txBox="1"/>
          <p:nvPr/>
        </p:nvSpPr>
        <p:spPr>
          <a:xfrm>
            <a:off x="188913" y="5019675"/>
            <a:ext cx="4854575" cy="1568450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>
            <a:spAutoFit/>
          </a:bodyPr>
          <a:p>
            <a:pPr algn="ctr" eaLnBrk="1" hangingPunct="1">
              <a:lnSpc>
                <a:spcPct val="150000"/>
              </a:lnSpc>
            </a:pPr>
            <a:r>
              <a:rPr lang="zh-CN" altLang="en-US" sz="1600" dirty="0">
                <a:latin typeface="Arial" panose="020B0604020202020204" pitchFamily="34" charset="0"/>
              </a:rPr>
              <a:t>我院参加的</a:t>
            </a:r>
            <a:r>
              <a:rPr lang="en-US" altLang="zh-CN" sz="1600" dirty="0">
                <a:latin typeface="Arial" panose="020B0604020202020204" pitchFamily="34" charset="0"/>
              </a:rPr>
              <a:t>2015</a:t>
            </a:r>
            <a:r>
              <a:rPr lang="zh-CN" altLang="en-US" sz="1600" dirty="0">
                <a:latin typeface="Arial" panose="020B0604020202020204" pitchFamily="34" charset="0"/>
              </a:rPr>
              <a:t>年江西省建筑工程技术技能四项大赛（</a:t>
            </a:r>
            <a:r>
              <a:rPr lang="en-US" altLang="zh-CN" sz="1600" dirty="0">
                <a:latin typeface="Arial" panose="020B0604020202020204" pitchFamily="34" charset="0"/>
              </a:rPr>
              <a:t>BIM</a:t>
            </a:r>
            <a:r>
              <a:rPr lang="zh-CN" altLang="en-US" sz="1600" dirty="0">
                <a:latin typeface="Arial" panose="020B0604020202020204" pitchFamily="34" charset="0"/>
              </a:rPr>
              <a:t>算量、</a:t>
            </a:r>
            <a:r>
              <a:rPr lang="en-US" altLang="zh-CN" sz="1600" dirty="0">
                <a:latin typeface="Arial" panose="020B0604020202020204" pitchFamily="34" charset="0"/>
              </a:rPr>
              <a:t>CAD</a:t>
            </a:r>
            <a:r>
              <a:rPr lang="zh-CN" altLang="en-US" sz="1600" dirty="0">
                <a:latin typeface="Arial" panose="020B0604020202020204" pitchFamily="34" charset="0"/>
              </a:rPr>
              <a:t>、测量、</a:t>
            </a:r>
            <a:r>
              <a:rPr lang="en-US" altLang="zh-CN" sz="1600" dirty="0">
                <a:latin typeface="Arial" panose="020B0604020202020204" pitchFamily="34" charset="0"/>
              </a:rPr>
              <a:t>BIM</a:t>
            </a:r>
            <a:r>
              <a:rPr lang="zh-CN" altLang="en-US" sz="1600" dirty="0">
                <a:latin typeface="Arial" panose="020B0604020202020204" pitchFamily="34" charset="0"/>
              </a:rPr>
              <a:t>沙盘）包揽江西省本科组四项大赛冠军，共获得一等奖</a:t>
            </a:r>
            <a:r>
              <a:rPr lang="en-US" altLang="zh-CN" sz="1600" dirty="0">
                <a:latin typeface="Arial" panose="020B0604020202020204" pitchFamily="34" charset="0"/>
              </a:rPr>
              <a:t>13</a:t>
            </a:r>
            <a:r>
              <a:rPr lang="zh-CN" altLang="en-US" sz="1600" dirty="0">
                <a:latin typeface="Arial" panose="020B0604020202020204" pitchFamily="34" charset="0"/>
              </a:rPr>
              <a:t>个，二等奖</a:t>
            </a:r>
            <a:r>
              <a:rPr lang="en-US" altLang="zh-CN" sz="1600" dirty="0">
                <a:latin typeface="Arial" panose="020B0604020202020204" pitchFamily="34" charset="0"/>
              </a:rPr>
              <a:t>8</a:t>
            </a:r>
            <a:r>
              <a:rPr lang="zh-CN" altLang="en-US" sz="1600" dirty="0">
                <a:latin typeface="Arial" panose="020B0604020202020204" pitchFamily="34" charset="0"/>
              </a:rPr>
              <a:t>个，三等奖</a:t>
            </a:r>
            <a:r>
              <a:rPr lang="en-US" altLang="zh-CN" sz="1600" dirty="0">
                <a:latin typeface="Arial" panose="020B0604020202020204" pitchFamily="34" charset="0"/>
              </a:rPr>
              <a:t>3</a:t>
            </a:r>
            <a:r>
              <a:rPr lang="zh-CN" altLang="en-US" sz="1600" dirty="0">
                <a:latin typeface="Arial" panose="020B0604020202020204" pitchFamily="34" charset="0"/>
              </a:rPr>
              <a:t>个，获奖比例</a:t>
            </a:r>
            <a:r>
              <a:rPr lang="en-US" altLang="zh-CN" sz="1600" dirty="0">
                <a:latin typeface="Arial" panose="020B0604020202020204" pitchFamily="34" charset="0"/>
              </a:rPr>
              <a:t>92%</a:t>
            </a:r>
            <a:r>
              <a:rPr lang="zh-CN" altLang="en-US" sz="1600" dirty="0">
                <a:latin typeface="Arial" panose="020B0604020202020204" pitchFamily="34" charset="0"/>
              </a:rPr>
              <a:t>。 </a:t>
            </a:r>
            <a:endParaRPr lang="zh-CN" altLang="en-US" sz="1600" dirty="0">
              <a:latin typeface="Arial" panose="020B0604020202020204" pitchFamily="34" charset="0"/>
            </a:endParaRPr>
          </a:p>
        </p:txBody>
      </p:sp>
      <p:pic>
        <p:nvPicPr>
          <p:cNvPr id="64517" name="Picture 9" descr="2015省赛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3713" y="2124075"/>
            <a:ext cx="4095750" cy="27701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561975" y="1296988"/>
            <a:ext cx="9015413" cy="1187450"/>
          </a:xfrm>
        </p:spPr>
        <p:txBody>
          <a:bodyPr vert="horz" wrap="square" lIns="91408" tIns="45704" rIns="91408" bIns="45704" numCol="1" anchor="ctr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4.2 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以赛促学</a:t>
            </a:r>
            <a:endParaRPr kumimoji="0" lang="zh-C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TextBox 79"/>
          <p:cNvSpPr txBox="1"/>
          <p:nvPr/>
        </p:nvSpPr>
        <p:spPr>
          <a:xfrm>
            <a:off x="5121275" y="5076825"/>
            <a:ext cx="4733925" cy="939800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>
            <a:spAutoFit/>
          </a:bodyPr>
          <a:p>
            <a:pPr algn="ctr" eaLnBrk="1" hangingPunct="1">
              <a:lnSpc>
                <a:spcPct val="150000"/>
              </a:lnSpc>
            </a:pPr>
            <a:r>
              <a:rPr lang="zh-CN" altLang="en-US" dirty="0">
                <a:latin typeface="Arial" panose="020B0604020202020204" pitchFamily="34" charset="0"/>
              </a:rPr>
              <a:t>我院获</a:t>
            </a:r>
            <a:r>
              <a:rPr lang="en-US" altLang="zh-CN" dirty="0">
                <a:latin typeface="Arial" panose="020B0604020202020204" pitchFamily="34" charset="0"/>
              </a:rPr>
              <a:t>2015</a:t>
            </a:r>
            <a:r>
              <a:rPr lang="zh-CN" altLang="en-US" dirty="0">
                <a:latin typeface="Arial" panose="020B0604020202020204" pitchFamily="34" charset="0"/>
              </a:rPr>
              <a:t>年江西省大学生科技创新与职业技能竞赛本科组“团体总分第一名”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pic>
        <p:nvPicPr>
          <p:cNvPr id="9" name="Picture 7" descr="我院获2015年省学科技能竞赛本科组团体总分第一名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038" y="2052638"/>
            <a:ext cx="4589462" cy="2928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7768" name="Rectangle 43"/>
          <p:cNvSpPr/>
          <p:nvPr/>
        </p:nvSpPr>
        <p:spPr>
          <a:xfrm>
            <a:off x="792163" y="755650"/>
            <a:ext cx="5307012" cy="852488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 anchor="ctr"/>
          <a:p>
            <a:pPr eaLnBrk="1" hangingPunct="1"/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 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学科技能竞赛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4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/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6258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81588" y="2354263"/>
            <a:ext cx="4568825" cy="3168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4752975" y="5653088"/>
            <a:ext cx="5113338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zh-CN" dirty="0">
                <a:latin typeface="Arial" panose="020B0604020202020204" pitchFamily="34" charset="0"/>
              </a:rPr>
              <a:t>2016</a:t>
            </a:r>
            <a:r>
              <a:rPr lang="zh-CN" altLang="zh-CN" dirty="0">
                <a:latin typeface="Arial" panose="020B0604020202020204" pitchFamily="34" charset="0"/>
              </a:rPr>
              <a:t>年蝉联江西省学科技能竞赛本科组团体冠军，获得算量、</a:t>
            </a:r>
            <a:r>
              <a:rPr lang="en-US" altLang="zh-CN" dirty="0">
                <a:latin typeface="Arial" panose="020B0604020202020204" pitchFamily="34" charset="0"/>
              </a:rPr>
              <a:t>CAD</a:t>
            </a:r>
            <a:r>
              <a:rPr lang="zh-CN" altLang="zh-CN" dirty="0">
                <a:latin typeface="Arial" panose="020B0604020202020204" pitchFamily="34" charset="0"/>
              </a:rPr>
              <a:t>、沙盘和测量四个单项冠军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561975" y="1365250"/>
            <a:ext cx="9015413" cy="1187450"/>
          </a:xfrm>
        </p:spPr>
        <p:txBody>
          <a:bodyPr vert="horz" wrap="square" lIns="91408" tIns="45704" rIns="91408" bIns="45704" numCol="1" anchor="ctr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4.2 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以赛促学</a:t>
            </a:r>
            <a:endParaRPr kumimoji="0" lang="zh-C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8789" name="Rectangle 43"/>
          <p:cNvSpPr/>
          <p:nvPr/>
        </p:nvSpPr>
        <p:spPr>
          <a:xfrm>
            <a:off x="792163" y="755650"/>
            <a:ext cx="5307012" cy="852488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 anchor="ctr"/>
          <a:p>
            <a:pPr eaLnBrk="1" hangingPunct="1"/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 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学科技能竞赛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79"/>
          <p:cNvSpPr txBox="1"/>
          <p:nvPr/>
        </p:nvSpPr>
        <p:spPr>
          <a:xfrm>
            <a:off x="73025" y="5653088"/>
            <a:ext cx="4735513" cy="646112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>
            <a:spAutoFit/>
          </a:bodyPr>
          <a:p>
            <a:pPr algn="ctr" eaLnBrk="1" hangingPunct="1"/>
            <a:r>
              <a:rPr lang="zh-CN" altLang="en-US" dirty="0">
                <a:latin typeface="Arial" panose="020B0604020202020204" pitchFamily="34" charset="0"/>
              </a:rPr>
              <a:t>我校作为</a:t>
            </a:r>
            <a:r>
              <a:rPr lang="en-US" altLang="zh-CN" dirty="0">
                <a:latin typeface="Arial" panose="020B0604020202020204" pitchFamily="34" charset="0"/>
              </a:rPr>
              <a:t>2016</a:t>
            </a:r>
            <a:r>
              <a:rPr lang="zh-CN" altLang="en-US" dirty="0">
                <a:latin typeface="Arial" panose="020B0604020202020204" pitchFamily="34" charset="0"/>
              </a:rPr>
              <a:t>年江西省建筑工程技术技能大赛承办方与大赛协办方签约仪式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pic>
        <p:nvPicPr>
          <p:cNvPr id="10" name="Picture 11" descr="签约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5" y="2339975"/>
            <a:ext cx="4854575" cy="31480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6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9810" name="Rectangle 45"/>
          <p:cNvSpPr/>
          <p:nvPr/>
        </p:nvSpPr>
        <p:spPr>
          <a:xfrm>
            <a:off x="-1511300" y="695325"/>
            <a:ext cx="8945563" cy="852488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 anchor="ctr"/>
          <a:p>
            <a:pPr eaLnBrk="1" hangingPunct="1"/>
            <a:r>
              <a:rPr lang="en-US" altLang="zh-CN" sz="3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5 </a:t>
            </a:r>
            <a:r>
              <a:rPr lang="zh-CN" altLang="en-US" sz="3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问题及思考</a:t>
            </a:r>
            <a:endParaRPr lang="zh-CN" altLang="en-US" sz="3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title"/>
          </p:nvPr>
        </p:nvSpPr>
        <p:spPr>
          <a:xfrm>
            <a:off x="787400" y="1519238"/>
            <a:ext cx="8861425" cy="1109663"/>
          </a:xfrm>
        </p:spPr>
        <p:txBody>
          <a:bodyPr vert="horz" wrap="square" lIns="91408" tIns="45704" rIns="91408" bIns="45704" numCol="1" anchor="ctr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5.1 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存在问题</a:t>
            </a:r>
            <a:endParaRPr kumimoji="0" lang="zh-CN" altLang="en-US" sz="25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403350" y="2925763"/>
            <a:ext cx="7069138" cy="22955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619" tIns="41807" rIns="83619" bIns="41807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784475" y="2711450"/>
            <a:ext cx="4232275" cy="444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65" tIns="55733" rIns="111465" bIns="55733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存在问题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5545" name="TextBox 15"/>
          <p:cNvSpPr txBox="1"/>
          <p:nvPr/>
        </p:nvSpPr>
        <p:spPr>
          <a:xfrm>
            <a:off x="1673225" y="3408363"/>
            <a:ext cx="6848475" cy="1746250"/>
          </a:xfrm>
          <a:prstGeom prst="rect">
            <a:avLst/>
          </a:prstGeom>
          <a:noFill/>
          <a:ln w="9525">
            <a:noFill/>
          </a:ln>
        </p:spPr>
        <p:txBody>
          <a:bodyPr lIns="83619" tIns="41807" rIns="83619" bIns="41807">
            <a:spAutoFit/>
          </a:bodyPr>
          <a:p>
            <a:pPr eaLnBrk="1" hangingPunct="1">
              <a:lnSpc>
                <a:spcPct val="150000"/>
              </a:lnSpc>
            </a:pPr>
            <a:r>
              <a:rPr lang="zh-CN" altLang="en-US" dirty="0">
                <a:solidFill>
                  <a:srgbClr val="595959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（</a:t>
            </a:r>
            <a:r>
              <a:rPr lang="en-US" altLang="zh-CN" dirty="0">
                <a:solidFill>
                  <a:srgbClr val="595959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1</a:t>
            </a:r>
            <a:r>
              <a:rPr lang="zh-CN" altLang="en-US" dirty="0">
                <a:solidFill>
                  <a:srgbClr val="595959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）教学改革不够深入，课程建设较为薄弱；</a:t>
            </a:r>
            <a:endParaRPr lang="zh-CN" altLang="en-US" dirty="0">
              <a:solidFill>
                <a:srgbClr val="595959"/>
              </a:solidFill>
              <a:latin typeface="Arial" panose="020B0604020202020204" pitchFamily="34" charset="0"/>
              <a:ea typeface="黑体" panose="02010609060101010101" pitchFamily="49" charset="-122"/>
              <a:sym typeface="+mn-lt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dirty="0">
                <a:solidFill>
                  <a:srgbClr val="595959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（</a:t>
            </a:r>
            <a:r>
              <a:rPr lang="en-US" altLang="zh-CN" dirty="0">
                <a:solidFill>
                  <a:srgbClr val="595959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2</a:t>
            </a:r>
            <a:r>
              <a:rPr lang="zh-CN" altLang="en-US" dirty="0">
                <a:solidFill>
                  <a:srgbClr val="595959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）青年教师教学科研能力有待提高；</a:t>
            </a:r>
            <a:endParaRPr lang="en-US" altLang="zh-CN" dirty="0">
              <a:solidFill>
                <a:srgbClr val="595959"/>
              </a:solidFill>
              <a:latin typeface="Arial" panose="020B0604020202020204" pitchFamily="34" charset="0"/>
              <a:ea typeface="黑体" panose="02010609060101010101" pitchFamily="49" charset="-122"/>
              <a:sym typeface="+mn-lt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dirty="0">
                <a:solidFill>
                  <a:srgbClr val="595959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（</a:t>
            </a:r>
            <a:r>
              <a:rPr lang="en-US" altLang="zh-CN" dirty="0">
                <a:solidFill>
                  <a:srgbClr val="595959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3</a:t>
            </a:r>
            <a:r>
              <a:rPr lang="zh-CN" altLang="en-US" dirty="0">
                <a:solidFill>
                  <a:srgbClr val="595959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）教学科研团队建设还需进一步加强。</a:t>
            </a:r>
            <a:endParaRPr lang="zh-CN" altLang="en-US" dirty="0">
              <a:solidFill>
                <a:srgbClr val="595959"/>
              </a:solidFill>
              <a:latin typeface="Arial" panose="020B0604020202020204" pitchFamily="34" charset="0"/>
              <a:ea typeface="黑体" panose="02010609060101010101" pitchFamily="49" charset="-122"/>
              <a:sym typeface="+mn-lt"/>
            </a:endParaRPr>
          </a:p>
          <a:p>
            <a:pPr eaLnBrk="1" hangingPunct="1">
              <a:lnSpc>
                <a:spcPct val="150000"/>
              </a:lnSpc>
            </a:pPr>
            <a:endParaRPr lang="zh-CN" altLang="en-US" dirty="0">
              <a:solidFill>
                <a:srgbClr val="595959"/>
              </a:solidFill>
              <a:latin typeface="Arial" panose="020B0604020202020204" pitchFamily="34" charset="0"/>
              <a:ea typeface="黑体" panose="02010609060101010101" pitchFamily="49" charset="-122"/>
              <a:sym typeface="+mn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5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6554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" name="Rectangle 22"/>
          <p:cNvSpPr>
            <a:spLocks noGrp="1" noChangeArrowheads="1"/>
          </p:cNvSpPr>
          <p:nvPr>
            <p:ph type="title"/>
          </p:nvPr>
        </p:nvSpPr>
        <p:spPr>
          <a:xfrm>
            <a:off x="377825" y="1665288"/>
            <a:ext cx="8861425" cy="1109663"/>
          </a:xfrm>
        </p:spPr>
        <p:txBody>
          <a:bodyPr vert="horz" wrap="square" lIns="91408" tIns="45704" rIns="91408" bIns="45704" numCol="1" anchor="ctr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5.2 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未来思考</a:t>
            </a:r>
            <a:endParaRPr kumimoji="0" lang="zh-CN" altLang="en-US" sz="25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41" name="肘形连接符 151"/>
          <p:cNvCxnSpPr>
            <a:cxnSpLocks noChangeShapeType="1"/>
          </p:cNvCxnSpPr>
          <p:nvPr/>
        </p:nvCxnSpPr>
        <p:spPr bwMode="auto">
          <a:xfrm>
            <a:off x="4727575" y="3181350"/>
            <a:ext cx="4057650" cy="504825"/>
          </a:xfrm>
          <a:prstGeom prst="bentConnector3">
            <a:avLst>
              <a:gd name="adj1" fmla="val 46218"/>
            </a:avLst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  <a:bevel/>
          </a:ln>
        </p:spPr>
      </p:cxnSp>
      <p:cxnSp>
        <p:nvCxnSpPr>
          <p:cNvPr id="42" name="肘形连接符 160"/>
          <p:cNvCxnSpPr>
            <a:cxnSpLocks noChangeShapeType="1"/>
          </p:cNvCxnSpPr>
          <p:nvPr/>
        </p:nvCxnSpPr>
        <p:spPr bwMode="auto">
          <a:xfrm>
            <a:off x="4652963" y="4695825"/>
            <a:ext cx="2236788" cy="304800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  <a:bevel/>
          </a:ln>
        </p:spPr>
      </p:cxnSp>
      <p:cxnSp>
        <p:nvCxnSpPr>
          <p:cNvPr id="43" name="肘形连接符 154"/>
          <p:cNvCxnSpPr>
            <a:cxnSpLocks noChangeShapeType="1"/>
          </p:cNvCxnSpPr>
          <p:nvPr/>
        </p:nvCxnSpPr>
        <p:spPr bwMode="auto">
          <a:xfrm>
            <a:off x="4665663" y="3940175"/>
            <a:ext cx="3148013" cy="542925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  <a:bevel/>
          </a:ln>
        </p:spPr>
      </p:cxnSp>
      <p:sp>
        <p:nvSpPr>
          <p:cNvPr id="44" name="直接连接符 68"/>
          <p:cNvSpPr>
            <a:spLocks noChangeShapeType="1"/>
          </p:cNvSpPr>
          <p:nvPr/>
        </p:nvSpPr>
        <p:spPr bwMode="auto">
          <a:xfrm flipH="1">
            <a:off x="4645025" y="5454650"/>
            <a:ext cx="985838" cy="0"/>
          </a:xfrm>
          <a:prstGeom prst="line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6568" name="任意多边形 56"/>
          <p:cNvSpPr/>
          <p:nvPr/>
        </p:nvSpPr>
        <p:spPr>
          <a:xfrm>
            <a:off x="8442325" y="2736850"/>
            <a:ext cx="952500" cy="2986088"/>
          </a:xfrm>
          <a:custGeom>
            <a:avLst/>
            <a:gdLst>
              <a:gd name="txL" fmla="*/ 0 w 1181100"/>
              <a:gd name="txT" fmla="*/ 0 h 3698875"/>
              <a:gd name="txR" fmla="*/ 1181100 w 1181100"/>
              <a:gd name="txB" fmla="*/ 3698875 h 3698875"/>
            </a:gdLst>
            <a:ahLst/>
            <a:cxnLst>
              <a:cxn ang="0">
                <a:pos x="27" y="0"/>
              </a:cxn>
              <a:cxn ang="0">
                <a:pos x="27" y="0"/>
              </a:cxn>
              <a:cxn ang="0">
                <a:pos x="27" y="242"/>
              </a:cxn>
              <a:cxn ang="0">
                <a:pos x="0" y="242"/>
              </a:cxn>
              <a:cxn ang="0">
                <a:pos x="0" y="113"/>
              </a:cxn>
              <a:cxn ang="0">
                <a:pos x="2" y="111"/>
              </a:cxn>
              <a:cxn ang="0">
                <a:pos x="6" y="98"/>
              </a:cxn>
              <a:cxn ang="0">
                <a:pos x="10" y="87"/>
              </a:cxn>
              <a:cxn ang="0">
                <a:pos x="12" y="90"/>
              </a:cxn>
              <a:cxn ang="0">
                <a:pos x="14" y="91"/>
              </a:cxn>
              <a:cxn ang="0">
                <a:pos x="19" y="78"/>
              </a:cxn>
              <a:cxn ang="0">
                <a:pos x="17" y="68"/>
              </a:cxn>
              <a:cxn ang="0">
                <a:pos x="16" y="67"/>
              </a:cxn>
              <a:cxn ang="0">
                <a:pos x="19" y="59"/>
              </a:cxn>
              <a:cxn ang="0">
                <a:pos x="27" y="2"/>
              </a:cxn>
              <a:cxn ang="0">
                <a:pos x="27" y="0"/>
              </a:cxn>
            </a:cxnLst>
            <a:rect l="txL" t="txT" r="txR" b="txB"/>
            <a:pathLst>
              <a:path w="1181100" h="3698875">
                <a:moveTo>
                  <a:pt x="1176576" y="0"/>
                </a:moveTo>
                <a:lnTo>
                  <a:pt x="1181100" y="0"/>
                </a:lnTo>
                <a:lnTo>
                  <a:pt x="1181100" y="3698875"/>
                </a:lnTo>
                <a:lnTo>
                  <a:pt x="0" y="3698875"/>
                </a:lnTo>
                <a:lnTo>
                  <a:pt x="0" y="1735795"/>
                </a:lnTo>
                <a:lnTo>
                  <a:pt x="48924" y="1697678"/>
                </a:lnTo>
                <a:cubicBezTo>
                  <a:pt x="129510" y="1632743"/>
                  <a:pt x="206155" y="1567101"/>
                  <a:pt x="278759" y="1500788"/>
                </a:cubicBezTo>
                <a:lnTo>
                  <a:pt x="453153" y="1330349"/>
                </a:lnTo>
                <a:lnTo>
                  <a:pt x="510936" y="1369307"/>
                </a:lnTo>
                <a:cubicBezTo>
                  <a:pt x="535406" y="1379657"/>
                  <a:pt x="562310" y="1385380"/>
                  <a:pt x="590551" y="1385380"/>
                </a:cubicBezTo>
                <a:cubicBezTo>
                  <a:pt x="703514" y="1385380"/>
                  <a:pt x="795088" y="1293806"/>
                  <a:pt x="795088" y="1180843"/>
                </a:cubicBezTo>
                <a:cubicBezTo>
                  <a:pt x="795088" y="1124362"/>
                  <a:pt x="772195" y="1073227"/>
                  <a:pt x="735181" y="1036213"/>
                </a:cubicBezTo>
                <a:lnTo>
                  <a:pt x="717723" y="1024442"/>
                </a:lnTo>
                <a:lnTo>
                  <a:pt x="820291" y="886780"/>
                </a:lnTo>
                <a:cubicBezTo>
                  <a:pt x="1010014" y="606666"/>
                  <a:pt x="1130158" y="317479"/>
                  <a:pt x="1174186" y="21448"/>
                </a:cubicBezTo>
                <a:lnTo>
                  <a:pt x="1176576" y="0"/>
                </a:lnTo>
                <a:close/>
              </a:path>
            </a:pathLst>
          </a:custGeom>
          <a:solidFill>
            <a:srgbClr val="03A9F3">
              <a:alpha val="70195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66569" name="任意多边形 59"/>
          <p:cNvSpPr/>
          <p:nvPr/>
        </p:nvSpPr>
        <p:spPr>
          <a:xfrm>
            <a:off x="7448550" y="4171950"/>
            <a:ext cx="952500" cy="1552575"/>
          </a:xfrm>
          <a:custGeom>
            <a:avLst/>
            <a:gdLst>
              <a:gd name="txL" fmla="*/ 0 w 1181100"/>
              <a:gd name="txT" fmla="*/ 0 h 1921854"/>
              <a:gd name="txR" fmla="*/ 1181100 w 1181100"/>
              <a:gd name="txB" fmla="*/ 1921854 h 1921854"/>
            </a:gdLst>
            <a:ahLst/>
            <a:cxnLst>
              <a:cxn ang="0">
                <a:pos x="27" y="0"/>
              </a:cxn>
              <a:cxn ang="0">
                <a:pos x="27" y="130"/>
              </a:cxn>
              <a:cxn ang="0">
                <a:pos x="0" y="130"/>
              </a:cxn>
              <a:cxn ang="0">
                <a:pos x="0" y="50"/>
              </a:cxn>
              <a:cxn ang="0">
                <a:pos x="7" y="39"/>
              </a:cxn>
              <a:cxn ang="0">
                <a:pos x="10" y="35"/>
              </a:cxn>
              <a:cxn ang="0">
                <a:pos x="10" y="36"/>
              </a:cxn>
              <a:cxn ang="0">
                <a:pos x="14" y="40"/>
              </a:cxn>
              <a:cxn ang="0">
                <a:pos x="19" y="26"/>
              </a:cxn>
              <a:cxn ang="0">
                <a:pos x="18" y="21"/>
              </a:cxn>
              <a:cxn ang="0">
                <a:pos x="18" y="19"/>
              </a:cxn>
              <a:cxn ang="0">
                <a:pos x="22" y="12"/>
              </a:cxn>
              <a:cxn ang="0">
                <a:pos x="26" y="2"/>
              </a:cxn>
              <a:cxn ang="0">
                <a:pos x="27" y="0"/>
              </a:cxn>
            </a:cxnLst>
            <a:rect l="txL" t="txT" r="txR" b="txB"/>
            <a:pathLst>
              <a:path w="1181100" h="1921854">
                <a:moveTo>
                  <a:pt x="1181100" y="0"/>
                </a:moveTo>
                <a:lnTo>
                  <a:pt x="1181100" y="1921854"/>
                </a:lnTo>
                <a:lnTo>
                  <a:pt x="0" y="1921854"/>
                </a:lnTo>
                <a:lnTo>
                  <a:pt x="0" y="731966"/>
                </a:lnTo>
                <a:lnTo>
                  <a:pt x="319230" y="562253"/>
                </a:lnTo>
                <a:lnTo>
                  <a:pt x="425975" y="500289"/>
                </a:lnTo>
                <a:lnTo>
                  <a:pt x="445921" y="529872"/>
                </a:lnTo>
                <a:cubicBezTo>
                  <a:pt x="482935" y="566886"/>
                  <a:pt x="534069" y="589779"/>
                  <a:pt x="590551" y="589779"/>
                </a:cubicBezTo>
                <a:cubicBezTo>
                  <a:pt x="703514" y="589779"/>
                  <a:pt x="795088" y="498205"/>
                  <a:pt x="795088" y="385242"/>
                </a:cubicBezTo>
                <a:cubicBezTo>
                  <a:pt x="795088" y="357001"/>
                  <a:pt x="789365" y="330097"/>
                  <a:pt x="779015" y="305627"/>
                </a:cubicBezTo>
                <a:lnTo>
                  <a:pt x="768996" y="290767"/>
                </a:lnTo>
                <a:lnTo>
                  <a:pt x="952789" y="167545"/>
                </a:lnTo>
                <a:cubicBezTo>
                  <a:pt x="1017466" y="122501"/>
                  <a:pt x="1080201" y="77074"/>
                  <a:pt x="1140954" y="31276"/>
                </a:cubicBezTo>
                <a:lnTo>
                  <a:pt x="1181100" y="0"/>
                </a:lnTo>
                <a:close/>
              </a:path>
            </a:pathLst>
          </a:custGeom>
          <a:solidFill>
            <a:srgbClr val="0067B0">
              <a:alpha val="70195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66570" name="任意多边形 63"/>
          <p:cNvSpPr/>
          <p:nvPr/>
        </p:nvSpPr>
        <p:spPr>
          <a:xfrm>
            <a:off x="6451600" y="4786313"/>
            <a:ext cx="954088" cy="938212"/>
          </a:xfrm>
          <a:custGeom>
            <a:avLst/>
            <a:gdLst>
              <a:gd name="txL" fmla="*/ 0 w 1181100"/>
              <a:gd name="txT" fmla="*/ 0 h 1161755"/>
              <a:gd name="txR" fmla="*/ 1181100 w 1181100"/>
              <a:gd name="txB" fmla="*/ 1161755 h 1161755"/>
            </a:gdLst>
            <a:ahLst/>
            <a:cxnLst>
              <a:cxn ang="0">
                <a:pos x="29" y="0"/>
              </a:cxn>
              <a:cxn ang="0">
                <a:pos x="29" y="78"/>
              </a:cxn>
              <a:cxn ang="0">
                <a:pos x="0" y="78"/>
              </a:cxn>
              <a:cxn ang="0">
                <a:pos x="0" y="34"/>
              </a:cxn>
              <a:cxn ang="0">
                <a:pos x="8" y="26"/>
              </a:cxn>
              <a:cxn ang="0">
                <a:pos x="10" y="23"/>
              </a:cxn>
              <a:cxn ang="0">
                <a:pos x="11" y="27"/>
              </a:cxn>
              <a:cxn ang="0">
                <a:pos x="15" y="31"/>
              </a:cxn>
              <a:cxn ang="0">
                <a:pos x="19" y="18"/>
              </a:cxn>
              <a:cxn ang="0">
                <a:pos x="19" y="15"/>
              </a:cxn>
              <a:cxn ang="0">
                <a:pos x="19" y="12"/>
              </a:cxn>
              <a:cxn ang="0">
                <a:pos x="29" y="2"/>
              </a:cxn>
              <a:cxn ang="0">
                <a:pos x="29" y="0"/>
              </a:cxn>
            </a:cxnLst>
            <a:rect l="txL" t="txT" r="txR" b="txB"/>
            <a:pathLst>
              <a:path w="1181100" h="1161755">
                <a:moveTo>
                  <a:pt x="1181100" y="0"/>
                </a:moveTo>
                <a:lnTo>
                  <a:pt x="1181100" y="1161755"/>
                </a:lnTo>
                <a:lnTo>
                  <a:pt x="0" y="1161755"/>
                </a:lnTo>
                <a:lnTo>
                  <a:pt x="0" y="517854"/>
                </a:lnTo>
                <a:lnTo>
                  <a:pt x="336342" y="385518"/>
                </a:lnTo>
                <a:lnTo>
                  <a:pt x="408490" y="354228"/>
                </a:lnTo>
                <a:lnTo>
                  <a:pt x="445921" y="409746"/>
                </a:lnTo>
                <a:cubicBezTo>
                  <a:pt x="482935" y="446760"/>
                  <a:pt x="534070" y="469653"/>
                  <a:pt x="590551" y="469653"/>
                </a:cubicBezTo>
                <a:cubicBezTo>
                  <a:pt x="703514" y="469653"/>
                  <a:pt x="795088" y="378079"/>
                  <a:pt x="795088" y="265116"/>
                </a:cubicBezTo>
                <a:cubicBezTo>
                  <a:pt x="795088" y="250996"/>
                  <a:pt x="793657" y="237210"/>
                  <a:pt x="790933" y="223895"/>
                </a:cubicBezTo>
                <a:lnTo>
                  <a:pt x="781056" y="192076"/>
                </a:lnTo>
                <a:lnTo>
                  <a:pt x="1174526" y="3495"/>
                </a:lnTo>
                <a:lnTo>
                  <a:pt x="1181100" y="0"/>
                </a:lnTo>
                <a:close/>
              </a:path>
            </a:pathLst>
          </a:custGeom>
          <a:solidFill>
            <a:srgbClr val="03A9F3">
              <a:alpha val="70195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66571" name="任意多边形 66"/>
          <p:cNvSpPr/>
          <p:nvPr/>
        </p:nvSpPr>
        <p:spPr>
          <a:xfrm>
            <a:off x="4849813" y="5221288"/>
            <a:ext cx="1560512" cy="501650"/>
          </a:xfrm>
          <a:custGeom>
            <a:avLst/>
            <a:gdLst>
              <a:gd name="txL" fmla="*/ 0 w 1936748"/>
              <a:gd name="txT" fmla="*/ 0 h 623080"/>
              <a:gd name="txR" fmla="*/ 1936748 w 1936748"/>
              <a:gd name="txB" fmla="*/ 623080 h 623080"/>
            </a:gdLst>
            <a:ahLst/>
            <a:cxnLst>
              <a:cxn ang="0">
                <a:pos x="43" y="0"/>
              </a:cxn>
              <a:cxn ang="0">
                <a:pos x="43" y="35"/>
              </a:cxn>
              <a:cxn ang="0">
                <a:pos x="0" y="35"/>
              </a:cxn>
              <a:cxn ang="0">
                <a:pos x="0" y="35"/>
              </a:cxn>
              <a:cxn ang="0">
                <a:pos x="8" y="31"/>
              </a:cxn>
              <a:cxn ang="0">
                <a:pos x="16" y="23"/>
              </a:cxn>
              <a:cxn ang="0">
                <a:pos x="18" y="23"/>
              </a:cxn>
              <a:cxn ang="0">
                <a:pos x="19" y="25"/>
              </a:cxn>
              <a:cxn ang="0">
                <a:pos x="22" y="28"/>
              </a:cxn>
              <a:cxn ang="0">
                <a:pos x="26" y="17"/>
              </a:cxn>
              <a:cxn ang="0">
                <a:pos x="26" y="16"/>
              </a:cxn>
              <a:cxn ang="0">
                <a:pos x="34" y="9"/>
              </a:cxn>
              <a:cxn ang="0">
                <a:pos x="42" y="2"/>
              </a:cxn>
              <a:cxn ang="0">
                <a:pos x="43" y="0"/>
              </a:cxn>
            </a:cxnLst>
            <a:rect l="txL" t="txT" r="txR" b="txB"/>
            <a:pathLst>
              <a:path w="1936748" h="623080">
                <a:moveTo>
                  <a:pt x="1936748" y="0"/>
                </a:moveTo>
                <a:lnTo>
                  <a:pt x="1936748" y="623080"/>
                </a:lnTo>
                <a:lnTo>
                  <a:pt x="0" y="623080"/>
                </a:lnTo>
                <a:lnTo>
                  <a:pt x="0" y="613884"/>
                </a:lnTo>
                <a:lnTo>
                  <a:pt x="352298" y="519526"/>
                </a:lnTo>
                <a:cubicBezTo>
                  <a:pt x="487129" y="481602"/>
                  <a:pt x="619924" y="442867"/>
                  <a:pt x="750617" y="403342"/>
                </a:cubicBezTo>
                <a:lnTo>
                  <a:pt x="791646" y="390480"/>
                </a:lnTo>
                <a:lnTo>
                  <a:pt x="823745" y="438090"/>
                </a:lnTo>
                <a:cubicBezTo>
                  <a:pt x="860759" y="475104"/>
                  <a:pt x="911894" y="497997"/>
                  <a:pt x="968375" y="497997"/>
                </a:cubicBezTo>
                <a:cubicBezTo>
                  <a:pt x="1081338" y="497997"/>
                  <a:pt x="1172912" y="406423"/>
                  <a:pt x="1172912" y="293460"/>
                </a:cubicBezTo>
                <a:lnTo>
                  <a:pt x="1170635" y="270869"/>
                </a:lnTo>
                <a:lnTo>
                  <a:pt x="1509041" y="156899"/>
                </a:lnTo>
                <a:cubicBezTo>
                  <a:pt x="1631071" y="114305"/>
                  <a:pt x="1750871" y="70965"/>
                  <a:pt x="1868376" y="26902"/>
                </a:cubicBezTo>
                <a:lnTo>
                  <a:pt x="1936748" y="0"/>
                </a:lnTo>
                <a:close/>
              </a:path>
            </a:pathLst>
          </a:custGeom>
          <a:solidFill>
            <a:srgbClr val="0067B0">
              <a:alpha val="70195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66572" name="矩形 93"/>
          <p:cNvSpPr/>
          <p:nvPr/>
        </p:nvSpPr>
        <p:spPr>
          <a:xfrm>
            <a:off x="1439863" y="5148263"/>
            <a:ext cx="2959100" cy="438150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>
              <a:lnSpc>
                <a:spcPct val="120000"/>
              </a:lnSpc>
            </a:pPr>
            <a:r>
              <a:rPr lang="zh-CN" altLang="en-US" sz="2000" dirty="0">
                <a:solidFill>
                  <a:srgbClr val="03A9F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深化应用型人才培养模式</a:t>
            </a:r>
            <a:endParaRPr lang="zh-CN" altLang="en-US" sz="2000" dirty="0">
              <a:solidFill>
                <a:srgbClr val="03A9F3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3" name="矩形 41"/>
          <p:cNvSpPr/>
          <p:nvPr/>
        </p:nvSpPr>
        <p:spPr>
          <a:xfrm>
            <a:off x="1439863" y="4429125"/>
            <a:ext cx="2703512" cy="438150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>
              <a:lnSpc>
                <a:spcPct val="120000"/>
              </a:lnSpc>
            </a:pPr>
            <a:r>
              <a:rPr lang="zh-CN" altLang="en-US" sz="2000" dirty="0">
                <a:solidFill>
                  <a:srgbClr val="40404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大力推进课程体系改革</a:t>
            </a:r>
            <a:endParaRPr lang="zh-CN" altLang="en-US" sz="2000" dirty="0">
              <a:solidFill>
                <a:srgbClr val="40404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6574" name="矩形 44"/>
          <p:cNvSpPr/>
          <p:nvPr/>
        </p:nvSpPr>
        <p:spPr>
          <a:xfrm>
            <a:off x="1439863" y="3702050"/>
            <a:ext cx="2703512" cy="438150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>
              <a:lnSpc>
                <a:spcPct val="120000"/>
              </a:lnSpc>
            </a:pPr>
            <a:r>
              <a:rPr lang="zh-CN" altLang="en-US" sz="2000" dirty="0">
                <a:solidFill>
                  <a:srgbClr val="03A9F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推进青年教师帮扶工作</a:t>
            </a:r>
            <a:endParaRPr lang="zh-CN" altLang="en-US" sz="2000" dirty="0">
              <a:solidFill>
                <a:srgbClr val="03A9F3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1492250" y="2916238"/>
            <a:ext cx="4124325" cy="446087"/>
          </a:xfrm>
          <a:prstGeom prst="rect">
            <a:avLst/>
          </a:prstGeom>
          <a:noFill/>
          <a:ln w="9525">
            <a:noFill/>
          </a:ln>
        </p:spPr>
        <p:txBody>
          <a:bodyPr lIns="68573" tIns="34287" rIns="68573" bIns="34287">
            <a:spAutoFit/>
          </a:bodyPr>
          <a:p>
            <a:pPr eaLnBrk="1" hangingPunct="1">
              <a:lnSpc>
                <a:spcPct val="120000"/>
              </a:lnSpc>
            </a:pPr>
            <a:r>
              <a:rPr lang="zh-CN" altLang="en-US" sz="2000" dirty="0">
                <a:solidFill>
                  <a:srgbClr val="40404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加强教学科研队伍建设</a:t>
            </a:r>
            <a:endParaRPr lang="zh-CN" altLang="en-US" sz="2000" dirty="0">
              <a:solidFill>
                <a:srgbClr val="40404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9" name="椭圆 58"/>
          <p:cNvSpPr/>
          <p:nvPr/>
        </p:nvSpPr>
        <p:spPr>
          <a:xfrm>
            <a:off x="5527675" y="5346700"/>
            <a:ext cx="241300" cy="241300"/>
          </a:xfrm>
          <a:prstGeom prst="ellipse">
            <a:avLst/>
          </a:prstGeom>
          <a:solidFill>
            <a:srgbClr val="0067B0">
              <a:alpha val="70000"/>
            </a:srgb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0" name="椭圆 59"/>
          <p:cNvSpPr/>
          <p:nvPr/>
        </p:nvSpPr>
        <p:spPr>
          <a:xfrm>
            <a:off x="6813550" y="4879975"/>
            <a:ext cx="241300" cy="241300"/>
          </a:xfrm>
          <a:prstGeom prst="ellipse">
            <a:avLst/>
          </a:prstGeom>
          <a:solidFill>
            <a:srgbClr val="03A9F3">
              <a:alpha val="70000"/>
            </a:srgb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1" name="椭圆 60"/>
          <p:cNvSpPr/>
          <p:nvPr/>
        </p:nvSpPr>
        <p:spPr>
          <a:xfrm>
            <a:off x="7804150" y="4368800"/>
            <a:ext cx="239713" cy="241300"/>
          </a:xfrm>
          <a:prstGeom prst="ellipse">
            <a:avLst/>
          </a:prstGeom>
          <a:solidFill>
            <a:srgbClr val="0067B0">
              <a:alpha val="70000"/>
            </a:srgb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2" name="椭圆 61"/>
          <p:cNvSpPr/>
          <p:nvPr/>
        </p:nvSpPr>
        <p:spPr>
          <a:xfrm>
            <a:off x="8802688" y="3590925"/>
            <a:ext cx="239713" cy="241300"/>
          </a:xfrm>
          <a:prstGeom prst="ellipse">
            <a:avLst/>
          </a:prstGeom>
          <a:solidFill>
            <a:srgbClr val="03A9F3">
              <a:alpha val="70000"/>
            </a:srgb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20851" name="Rectangle 45"/>
          <p:cNvSpPr/>
          <p:nvPr/>
        </p:nvSpPr>
        <p:spPr>
          <a:xfrm>
            <a:off x="-1584325" y="695325"/>
            <a:ext cx="7505700" cy="852488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 anchor="ctr"/>
          <a:p>
            <a:pPr eaLnBrk="1" hangingPunct="1"/>
            <a:r>
              <a:rPr lang="en-US" altLang="zh-CN" sz="3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5 </a:t>
            </a:r>
            <a:r>
              <a:rPr lang="zh-CN" altLang="en-US" sz="3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问题及思考</a:t>
            </a:r>
            <a:endParaRPr lang="zh-CN" altLang="en-US" sz="3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6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6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6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66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66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66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72" grpId="0"/>
      <p:bldP spid="53" grpId="0"/>
      <p:bldP spid="66574" grpId="0"/>
      <p:bldP spid="57" grpId="0"/>
      <p:bldP spid="59" grpId="0" animBg="1"/>
      <p:bldP spid="60" grpId="0" animBg="1"/>
      <p:bldP spid="61" grpId="0" animBg="1"/>
      <p:bldP spid="6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69" name="标题 373761"/>
          <p:cNvSpPr>
            <a:spLocks noGrp="1" noChangeArrowheads="1"/>
          </p:cNvSpPr>
          <p:nvPr>
            <p:ph type="title"/>
          </p:nvPr>
        </p:nvSpPr>
        <p:spPr>
          <a:xfrm>
            <a:off x="431800" y="1404938"/>
            <a:ext cx="9029700" cy="1187450"/>
          </a:xfrm>
        </p:spPr>
        <p:txBody>
          <a:bodyPr vert="horz" wrap="square" lIns="91408" tIns="45704" rIns="91408" bIns="45704" numCol="1" anchor="ctr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1.3 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办学理念</a:t>
            </a:r>
            <a:endParaRPr kumimoji="0" lang="zh-C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grpSp>
        <p:nvGrpSpPr>
          <p:cNvPr id="2" name="Group 4"/>
          <p:cNvGrpSpPr/>
          <p:nvPr/>
        </p:nvGrpSpPr>
        <p:grpSpPr>
          <a:xfrm>
            <a:off x="1941513" y="3395663"/>
            <a:ext cx="1803400" cy="1728787"/>
            <a:chOff x="4200186" y="2320894"/>
            <a:chExt cx="3791627" cy="3651116"/>
          </a:xfrm>
        </p:grpSpPr>
        <p:sp>
          <p:nvSpPr>
            <p:cNvPr id="29" name="Rounded Rectangle 6"/>
            <p:cNvSpPr/>
            <p:nvPr/>
          </p:nvSpPr>
          <p:spPr>
            <a:xfrm flipH="1">
              <a:off x="4213537" y="4848848"/>
              <a:ext cx="3778276" cy="915293"/>
            </a:xfrm>
            <a:prstGeom prst="roundRect">
              <a:avLst>
                <a:gd name="adj" fmla="val 50000"/>
              </a:avLst>
            </a:prstGeom>
            <a:solidFill>
              <a:srgbClr val="238BD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just" defTabSz="913765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0" name="Rounded Rectangle 5"/>
            <p:cNvSpPr/>
            <p:nvPr/>
          </p:nvSpPr>
          <p:spPr>
            <a:xfrm rot="3492391" flipH="1">
              <a:off x="4991384" y="3689187"/>
              <a:ext cx="3651116" cy="914530"/>
            </a:xfrm>
            <a:prstGeom prst="roundRect">
              <a:avLst>
                <a:gd name="adj" fmla="val 50000"/>
              </a:avLst>
            </a:prstGeom>
            <a:solidFill>
              <a:srgbClr val="FBC54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just" defTabSz="913765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1" name="Rounded Rectangle 3"/>
            <p:cNvSpPr/>
            <p:nvPr/>
          </p:nvSpPr>
          <p:spPr>
            <a:xfrm rot="18107609">
              <a:off x="3556173" y="3689187"/>
              <a:ext cx="3651116" cy="91453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just" defTabSz="913765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2" name="Rounded Rectangle 9"/>
            <p:cNvSpPr/>
            <p:nvPr/>
          </p:nvSpPr>
          <p:spPr>
            <a:xfrm flipH="1">
              <a:off x="4200186" y="4848848"/>
              <a:ext cx="1949217" cy="915293"/>
            </a:xfrm>
            <a:prstGeom prst="roundRect">
              <a:avLst>
                <a:gd name="adj" fmla="val 50000"/>
              </a:avLst>
            </a:prstGeom>
            <a:solidFill>
              <a:srgbClr val="238BD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just" defTabSz="913765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3" name="Oval 13"/>
            <p:cNvSpPr/>
            <p:nvPr/>
          </p:nvSpPr>
          <p:spPr>
            <a:xfrm>
              <a:off x="5725514" y="2612580"/>
              <a:ext cx="754320" cy="754364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just" defTabSz="913765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4" name="Oval 14"/>
            <p:cNvSpPr/>
            <p:nvPr/>
          </p:nvSpPr>
          <p:spPr>
            <a:xfrm>
              <a:off x="4300317" y="4929314"/>
              <a:ext cx="754320" cy="7577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just" defTabSz="913765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5" name="Oval 15"/>
            <p:cNvSpPr/>
            <p:nvPr/>
          </p:nvSpPr>
          <p:spPr>
            <a:xfrm>
              <a:off x="7164063" y="4932665"/>
              <a:ext cx="754320" cy="754364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just" defTabSz="913765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6" name="Freeform 17"/>
            <p:cNvSpPr>
              <a:spLocks noEditPoints="1"/>
            </p:cNvSpPr>
            <p:nvPr/>
          </p:nvSpPr>
          <p:spPr bwMode="auto">
            <a:xfrm>
              <a:off x="5949141" y="2790275"/>
              <a:ext cx="307068" cy="402327"/>
            </a:xfrm>
            <a:custGeom>
              <a:avLst/>
              <a:gdLst>
                <a:gd name="T0" fmla="*/ 60 w 74"/>
                <a:gd name="T1" fmla="*/ 0 h 97"/>
                <a:gd name="T2" fmla="*/ 72 w 74"/>
                <a:gd name="T3" fmla="*/ 11 h 97"/>
                <a:gd name="T4" fmla="*/ 70 w 74"/>
                <a:gd name="T5" fmla="*/ 52 h 97"/>
                <a:gd name="T6" fmla="*/ 63 w 74"/>
                <a:gd name="T7" fmla="*/ 11 h 97"/>
                <a:gd name="T8" fmla="*/ 60 w 74"/>
                <a:gd name="T9" fmla="*/ 8 h 97"/>
                <a:gd name="T10" fmla="*/ 26 w 74"/>
                <a:gd name="T11" fmla="*/ 11 h 97"/>
                <a:gd name="T12" fmla="*/ 26 w 74"/>
                <a:gd name="T13" fmla="*/ 18 h 97"/>
                <a:gd name="T14" fmla="*/ 19 w 74"/>
                <a:gd name="T15" fmla="*/ 24 h 97"/>
                <a:gd name="T16" fmla="*/ 12 w 74"/>
                <a:gd name="T17" fmla="*/ 24 h 97"/>
                <a:gd name="T18" fmla="*/ 8 w 74"/>
                <a:gd name="T19" fmla="*/ 79 h 97"/>
                <a:gd name="T20" fmla="*/ 9 w 74"/>
                <a:gd name="T21" fmla="*/ 81 h 97"/>
                <a:gd name="T22" fmla="*/ 28 w 74"/>
                <a:gd name="T23" fmla="*/ 82 h 97"/>
                <a:gd name="T24" fmla="*/ 37 w 74"/>
                <a:gd name="T25" fmla="*/ 90 h 97"/>
                <a:gd name="T26" fmla="*/ 3 w 74"/>
                <a:gd name="T27" fmla="*/ 87 h 97"/>
                <a:gd name="T28" fmla="*/ 3 w 74"/>
                <a:gd name="T29" fmla="*/ 87 h 97"/>
                <a:gd name="T30" fmla="*/ 0 w 74"/>
                <a:gd name="T31" fmla="*/ 20 h 97"/>
                <a:gd name="T32" fmla="*/ 1 w 74"/>
                <a:gd name="T33" fmla="*/ 17 h 97"/>
                <a:gd name="T34" fmla="*/ 19 w 74"/>
                <a:gd name="T35" fmla="*/ 0 h 97"/>
                <a:gd name="T36" fmla="*/ 17 w 74"/>
                <a:gd name="T37" fmla="*/ 52 h 97"/>
                <a:gd name="T38" fmla="*/ 27 w 74"/>
                <a:gd name="T39" fmla="*/ 56 h 97"/>
                <a:gd name="T40" fmla="*/ 17 w 74"/>
                <a:gd name="T41" fmla="*/ 52 h 97"/>
                <a:gd name="T42" fmla="*/ 17 w 74"/>
                <a:gd name="T43" fmla="*/ 44 h 97"/>
                <a:gd name="T44" fmla="*/ 56 w 74"/>
                <a:gd name="T45" fmla="*/ 40 h 97"/>
                <a:gd name="T46" fmla="*/ 17 w 74"/>
                <a:gd name="T47" fmla="*/ 28 h 97"/>
                <a:gd name="T48" fmla="*/ 56 w 74"/>
                <a:gd name="T49" fmla="*/ 33 h 97"/>
                <a:gd name="T50" fmla="*/ 17 w 74"/>
                <a:gd name="T51" fmla="*/ 28 h 97"/>
                <a:gd name="T52" fmla="*/ 34 w 74"/>
                <a:gd name="T53" fmla="*/ 22 h 97"/>
                <a:gd name="T54" fmla="*/ 56 w 74"/>
                <a:gd name="T55" fmla="*/ 17 h 97"/>
                <a:gd name="T56" fmla="*/ 41 w 74"/>
                <a:gd name="T57" fmla="*/ 69 h 97"/>
                <a:gd name="T58" fmla="*/ 41 w 74"/>
                <a:gd name="T59" fmla="*/ 69 h 97"/>
                <a:gd name="T60" fmla="*/ 31 w 74"/>
                <a:gd name="T61" fmla="*/ 66 h 97"/>
                <a:gd name="T62" fmla="*/ 47 w 74"/>
                <a:gd name="T63" fmla="*/ 86 h 97"/>
                <a:gd name="T64" fmla="*/ 59 w 74"/>
                <a:gd name="T65" fmla="*/ 87 h 97"/>
                <a:gd name="T66" fmla="*/ 71 w 74"/>
                <a:gd name="T67" fmla="*/ 96 h 97"/>
                <a:gd name="T68" fmla="*/ 72 w 74"/>
                <a:gd name="T69" fmla="*/ 90 h 97"/>
                <a:gd name="T70" fmla="*/ 63 w 74"/>
                <a:gd name="T71" fmla="*/ 80 h 97"/>
                <a:gd name="T72" fmla="*/ 64 w 74"/>
                <a:gd name="T73" fmla="*/ 57 h 97"/>
                <a:gd name="T74" fmla="*/ 38 w 74"/>
                <a:gd name="T75" fmla="*/ 54 h 97"/>
                <a:gd name="T76" fmla="*/ 42 w 74"/>
                <a:gd name="T77" fmla="*/ 58 h 97"/>
                <a:gd name="T78" fmla="*/ 40 w 74"/>
                <a:gd name="T79" fmla="*/ 76 h 97"/>
                <a:gd name="T80" fmla="*/ 57 w 74"/>
                <a:gd name="T81" fmla="*/ 78 h 97"/>
                <a:gd name="T82" fmla="*/ 59 w 74"/>
                <a:gd name="T83" fmla="*/ 61 h 97"/>
                <a:gd name="T84" fmla="*/ 21 w 74"/>
                <a:gd name="T85" fmla="*/ 9 h 97"/>
                <a:gd name="T86" fmla="*/ 13 w 74"/>
                <a:gd name="T87" fmla="*/ 19 h 97"/>
                <a:gd name="T88" fmla="*/ 17 w 74"/>
                <a:gd name="T89" fmla="*/ 20 h 97"/>
                <a:gd name="T90" fmla="*/ 18 w 74"/>
                <a:gd name="T91" fmla="*/ 20 h 97"/>
                <a:gd name="T92" fmla="*/ 22 w 74"/>
                <a:gd name="T93" fmla="*/ 17 h 97"/>
                <a:gd name="T94" fmla="*/ 22 w 74"/>
                <a:gd name="T95" fmla="*/ 15 h 97"/>
                <a:gd name="T96" fmla="*/ 21 w 74"/>
                <a:gd name="T97" fmla="*/ 11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4" h="97">
                  <a:moveTo>
                    <a:pt x="21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64" y="0"/>
                    <a:pt x="66" y="1"/>
                    <a:pt x="68" y="3"/>
                  </a:cubicBezTo>
                  <a:cubicBezTo>
                    <a:pt x="70" y="5"/>
                    <a:pt x="72" y="8"/>
                    <a:pt x="72" y="11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71" y="55"/>
                    <a:pt x="70" y="53"/>
                    <a:pt x="70" y="52"/>
                  </a:cubicBezTo>
                  <a:cubicBezTo>
                    <a:pt x="68" y="50"/>
                    <a:pt x="66" y="48"/>
                    <a:pt x="63" y="47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63" y="10"/>
                    <a:pt x="63" y="9"/>
                    <a:pt x="62" y="9"/>
                  </a:cubicBezTo>
                  <a:cubicBezTo>
                    <a:pt x="62" y="8"/>
                    <a:pt x="61" y="8"/>
                    <a:pt x="60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6"/>
                    <a:pt x="26" y="17"/>
                    <a:pt x="26" y="18"/>
                  </a:cubicBezTo>
                  <a:cubicBezTo>
                    <a:pt x="26" y="19"/>
                    <a:pt x="25" y="21"/>
                    <a:pt x="23" y="22"/>
                  </a:cubicBezTo>
                  <a:cubicBezTo>
                    <a:pt x="22" y="23"/>
                    <a:pt x="21" y="24"/>
                    <a:pt x="19" y="24"/>
                  </a:cubicBezTo>
                  <a:cubicBezTo>
                    <a:pt x="18" y="24"/>
                    <a:pt x="17" y="24"/>
                    <a:pt x="16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8" y="80"/>
                    <a:pt x="9" y="80"/>
                    <a:pt x="9" y="81"/>
                  </a:cubicBezTo>
                  <a:cubicBezTo>
                    <a:pt x="9" y="81"/>
                    <a:pt x="9" y="81"/>
                    <a:pt x="9" y="81"/>
                  </a:cubicBezTo>
                  <a:cubicBezTo>
                    <a:pt x="10" y="81"/>
                    <a:pt x="10" y="82"/>
                    <a:pt x="11" y="82"/>
                  </a:cubicBezTo>
                  <a:cubicBezTo>
                    <a:pt x="28" y="82"/>
                    <a:pt x="28" y="82"/>
                    <a:pt x="28" y="82"/>
                  </a:cubicBezTo>
                  <a:cubicBezTo>
                    <a:pt x="28" y="82"/>
                    <a:pt x="29" y="83"/>
                    <a:pt x="29" y="84"/>
                  </a:cubicBezTo>
                  <a:cubicBezTo>
                    <a:pt x="31" y="86"/>
                    <a:pt x="34" y="88"/>
                    <a:pt x="37" y="90"/>
                  </a:cubicBezTo>
                  <a:cubicBezTo>
                    <a:pt x="11" y="90"/>
                    <a:pt x="11" y="90"/>
                    <a:pt x="11" y="90"/>
                  </a:cubicBezTo>
                  <a:cubicBezTo>
                    <a:pt x="8" y="90"/>
                    <a:pt x="5" y="89"/>
                    <a:pt x="3" y="87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1" y="85"/>
                    <a:pt x="0" y="82"/>
                    <a:pt x="0" y="79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1" y="0"/>
                    <a:pt x="21" y="0"/>
                    <a:pt x="21" y="0"/>
                  </a:cubicBezTo>
                  <a:close/>
                  <a:moveTo>
                    <a:pt x="17" y="52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17" y="52"/>
                    <a:pt x="17" y="52"/>
                    <a:pt x="17" y="52"/>
                  </a:cubicBezTo>
                  <a:close/>
                  <a:moveTo>
                    <a:pt x="17" y="40"/>
                  </a:moveTo>
                  <a:cubicBezTo>
                    <a:pt x="17" y="44"/>
                    <a:pt x="17" y="44"/>
                    <a:pt x="17" y="44"/>
                  </a:cubicBezTo>
                  <a:cubicBezTo>
                    <a:pt x="56" y="44"/>
                    <a:pt x="56" y="44"/>
                    <a:pt x="56" y="44"/>
                  </a:cubicBezTo>
                  <a:cubicBezTo>
                    <a:pt x="56" y="40"/>
                    <a:pt x="56" y="40"/>
                    <a:pt x="56" y="40"/>
                  </a:cubicBezTo>
                  <a:cubicBezTo>
                    <a:pt x="17" y="40"/>
                    <a:pt x="17" y="40"/>
                    <a:pt x="17" y="40"/>
                  </a:cubicBezTo>
                  <a:close/>
                  <a:moveTo>
                    <a:pt x="17" y="28"/>
                  </a:moveTo>
                  <a:cubicBezTo>
                    <a:pt x="17" y="33"/>
                    <a:pt x="17" y="33"/>
                    <a:pt x="17" y="33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17" y="28"/>
                    <a:pt x="17" y="28"/>
                    <a:pt x="17" y="28"/>
                  </a:cubicBezTo>
                  <a:close/>
                  <a:moveTo>
                    <a:pt x="34" y="17"/>
                  </a:moveTo>
                  <a:cubicBezTo>
                    <a:pt x="34" y="22"/>
                    <a:pt x="34" y="22"/>
                    <a:pt x="34" y="22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34" y="17"/>
                    <a:pt x="34" y="17"/>
                    <a:pt x="34" y="17"/>
                  </a:cubicBezTo>
                  <a:close/>
                  <a:moveTo>
                    <a:pt x="41" y="69"/>
                  </a:moveTo>
                  <a:cubicBezTo>
                    <a:pt x="43" y="64"/>
                    <a:pt x="48" y="61"/>
                    <a:pt x="55" y="60"/>
                  </a:cubicBezTo>
                  <a:cubicBezTo>
                    <a:pt x="48" y="56"/>
                    <a:pt x="39" y="62"/>
                    <a:pt x="41" y="69"/>
                  </a:cubicBezTo>
                  <a:close/>
                  <a:moveTo>
                    <a:pt x="38" y="54"/>
                  </a:moveTo>
                  <a:cubicBezTo>
                    <a:pt x="34" y="57"/>
                    <a:pt x="32" y="61"/>
                    <a:pt x="31" y="66"/>
                  </a:cubicBezTo>
                  <a:cubicBezTo>
                    <a:pt x="31" y="70"/>
                    <a:pt x="32" y="75"/>
                    <a:pt x="35" y="79"/>
                  </a:cubicBezTo>
                  <a:cubicBezTo>
                    <a:pt x="38" y="83"/>
                    <a:pt x="43" y="86"/>
                    <a:pt x="47" y="86"/>
                  </a:cubicBezTo>
                  <a:cubicBezTo>
                    <a:pt x="51" y="87"/>
                    <a:pt x="55" y="86"/>
                    <a:pt x="58" y="84"/>
                  </a:cubicBezTo>
                  <a:cubicBezTo>
                    <a:pt x="58" y="85"/>
                    <a:pt x="58" y="86"/>
                    <a:pt x="59" y="87"/>
                  </a:cubicBezTo>
                  <a:cubicBezTo>
                    <a:pt x="65" y="95"/>
                    <a:pt x="65" y="95"/>
                    <a:pt x="65" y="95"/>
                  </a:cubicBezTo>
                  <a:cubicBezTo>
                    <a:pt x="67" y="97"/>
                    <a:pt x="69" y="97"/>
                    <a:pt x="71" y="96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3" y="94"/>
                    <a:pt x="74" y="91"/>
                    <a:pt x="72" y="90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5" y="81"/>
                    <a:pt x="64" y="80"/>
                    <a:pt x="63" y="80"/>
                  </a:cubicBezTo>
                  <a:cubicBezTo>
                    <a:pt x="66" y="77"/>
                    <a:pt x="67" y="74"/>
                    <a:pt x="68" y="70"/>
                  </a:cubicBezTo>
                  <a:cubicBezTo>
                    <a:pt x="68" y="66"/>
                    <a:pt x="67" y="61"/>
                    <a:pt x="64" y="57"/>
                  </a:cubicBezTo>
                  <a:cubicBezTo>
                    <a:pt x="61" y="53"/>
                    <a:pt x="56" y="50"/>
                    <a:pt x="52" y="50"/>
                  </a:cubicBezTo>
                  <a:cubicBezTo>
                    <a:pt x="47" y="49"/>
                    <a:pt x="42" y="50"/>
                    <a:pt x="38" y="54"/>
                  </a:cubicBezTo>
                  <a:close/>
                  <a:moveTo>
                    <a:pt x="51" y="56"/>
                  </a:moveTo>
                  <a:cubicBezTo>
                    <a:pt x="48" y="56"/>
                    <a:pt x="45" y="56"/>
                    <a:pt x="42" y="58"/>
                  </a:cubicBezTo>
                  <a:cubicBezTo>
                    <a:pt x="39" y="61"/>
                    <a:pt x="38" y="63"/>
                    <a:pt x="37" y="67"/>
                  </a:cubicBezTo>
                  <a:cubicBezTo>
                    <a:pt x="37" y="70"/>
                    <a:pt x="38" y="73"/>
                    <a:pt x="40" y="76"/>
                  </a:cubicBezTo>
                  <a:cubicBezTo>
                    <a:pt x="42" y="78"/>
                    <a:pt x="45" y="80"/>
                    <a:pt x="48" y="80"/>
                  </a:cubicBezTo>
                  <a:cubicBezTo>
                    <a:pt x="51" y="80"/>
                    <a:pt x="54" y="80"/>
                    <a:pt x="57" y="78"/>
                  </a:cubicBezTo>
                  <a:cubicBezTo>
                    <a:pt x="60" y="76"/>
                    <a:pt x="61" y="73"/>
                    <a:pt x="61" y="69"/>
                  </a:cubicBezTo>
                  <a:cubicBezTo>
                    <a:pt x="62" y="66"/>
                    <a:pt x="61" y="63"/>
                    <a:pt x="59" y="61"/>
                  </a:cubicBezTo>
                  <a:cubicBezTo>
                    <a:pt x="57" y="58"/>
                    <a:pt x="54" y="56"/>
                    <a:pt x="51" y="56"/>
                  </a:cubicBezTo>
                  <a:close/>
                  <a:moveTo>
                    <a:pt x="21" y="9"/>
                  </a:moveTo>
                  <a:cubicBezTo>
                    <a:pt x="11" y="19"/>
                    <a:pt x="11" y="19"/>
                    <a:pt x="11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0"/>
                    <a:pt x="18" y="20"/>
                  </a:cubicBezTo>
                  <a:cubicBezTo>
                    <a:pt x="19" y="20"/>
                    <a:pt x="20" y="19"/>
                    <a:pt x="21" y="19"/>
                  </a:cubicBezTo>
                  <a:cubicBezTo>
                    <a:pt x="21" y="18"/>
                    <a:pt x="22" y="17"/>
                    <a:pt x="22" y="17"/>
                  </a:cubicBezTo>
                  <a:cubicBezTo>
                    <a:pt x="22" y="16"/>
                    <a:pt x="22" y="16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1" y="11"/>
                    <a:pt x="21" y="11"/>
                    <a:pt x="21" y="11"/>
                  </a:cubicBezTo>
                  <a:lnTo>
                    <a:pt x="21" y="9"/>
                  </a:lnTo>
                  <a:close/>
                </a:path>
              </a:pathLst>
            </a:custGeom>
            <a:solidFill>
              <a:srgbClr val="238BD2"/>
            </a:solidFill>
            <a:ln>
              <a:noFill/>
            </a:ln>
          </p:spPr>
          <p:txBody>
            <a:bodyPr lIns="96430" tIns="48216" rIns="96430" bIns="48216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3765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7" name="Freeform 18"/>
            <p:cNvSpPr>
              <a:spLocks noEditPoints="1"/>
            </p:cNvSpPr>
            <p:nvPr/>
          </p:nvSpPr>
          <p:spPr bwMode="auto">
            <a:xfrm>
              <a:off x="4537293" y="5090244"/>
              <a:ext cx="277030" cy="435854"/>
            </a:xfrm>
            <a:custGeom>
              <a:avLst/>
              <a:gdLst>
                <a:gd name="T0" fmla="*/ 57 w 67"/>
                <a:gd name="T1" fmla="*/ 10 h 106"/>
                <a:gd name="T2" fmla="*/ 62 w 67"/>
                <a:gd name="T3" fmla="*/ 51 h 106"/>
                <a:gd name="T4" fmla="*/ 51 w 67"/>
                <a:gd name="T5" fmla="*/ 66 h 106"/>
                <a:gd name="T6" fmla="*/ 55 w 67"/>
                <a:gd name="T7" fmla="*/ 65 h 106"/>
                <a:gd name="T8" fmla="*/ 57 w 67"/>
                <a:gd name="T9" fmla="*/ 73 h 106"/>
                <a:gd name="T10" fmla="*/ 56 w 67"/>
                <a:gd name="T11" fmla="*/ 80 h 106"/>
                <a:gd name="T12" fmla="*/ 57 w 67"/>
                <a:gd name="T13" fmla="*/ 86 h 106"/>
                <a:gd name="T14" fmla="*/ 55 w 67"/>
                <a:gd name="T15" fmla="*/ 93 h 106"/>
                <a:gd name="T16" fmla="*/ 15 w 67"/>
                <a:gd name="T17" fmla="*/ 97 h 106"/>
                <a:gd name="T18" fmla="*/ 12 w 67"/>
                <a:gd name="T19" fmla="*/ 95 h 106"/>
                <a:gd name="T20" fmla="*/ 12 w 67"/>
                <a:gd name="T21" fmla="*/ 83 h 106"/>
                <a:gd name="T22" fmla="*/ 12 w 67"/>
                <a:gd name="T23" fmla="*/ 82 h 106"/>
                <a:gd name="T24" fmla="*/ 12 w 67"/>
                <a:gd name="T25" fmla="*/ 71 h 106"/>
                <a:gd name="T26" fmla="*/ 15 w 67"/>
                <a:gd name="T27" fmla="*/ 69 h 106"/>
                <a:gd name="T28" fmla="*/ 16 w 67"/>
                <a:gd name="T29" fmla="*/ 63 h 106"/>
                <a:gd name="T30" fmla="*/ 0 w 67"/>
                <a:gd name="T31" fmla="*/ 34 h 106"/>
                <a:gd name="T32" fmla="*/ 33 w 67"/>
                <a:gd name="T33" fmla="*/ 0 h 106"/>
                <a:gd name="T34" fmla="*/ 28 w 67"/>
                <a:gd name="T35" fmla="*/ 41 h 106"/>
                <a:gd name="T36" fmla="*/ 30 w 67"/>
                <a:gd name="T37" fmla="*/ 39 h 106"/>
                <a:gd name="T38" fmla="*/ 33 w 67"/>
                <a:gd name="T39" fmla="*/ 41 h 106"/>
                <a:gd name="T40" fmla="*/ 36 w 67"/>
                <a:gd name="T41" fmla="*/ 39 h 106"/>
                <a:gd name="T42" fmla="*/ 39 w 67"/>
                <a:gd name="T43" fmla="*/ 41 h 106"/>
                <a:gd name="T44" fmla="*/ 43 w 67"/>
                <a:gd name="T45" fmla="*/ 38 h 106"/>
                <a:gd name="T46" fmla="*/ 39 w 67"/>
                <a:gd name="T47" fmla="*/ 52 h 106"/>
                <a:gd name="T48" fmla="*/ 44 w 67"/>
                <a:gd name="T49" fmla="*/ 66 h 106"/>
                <a:gd name="T50" fmla="*/ 44 w 67"/>
                <a:gd name="T51" fmla="*/ 58 h 106"/>
                <a:gd name="T52" fmla="*/ 56 w 67"/>
                <a:gd name="T53" fmla="*/ 47 h 106"/>
                <a:gd name="T54" fmla="*/ 52 w 67"/>
                <a:gd name="T55" fmla="*/ 15 h 106"/>
                <a:gd name="T56" fmla="*/ 15 w 67"/>
                <a:gd name="T57" fmla="*/ 15 h 106"/>
                <a:gd name="T58" fmla="*/ 11 w 67"/>
                <a:gd name="T59" fmla="*/ 48 h 106"/>
                <a:gd name="T60" fmla="*/ 23 w 67"/>
                <a:gd name="T61" fmla="*/ 59 h 106"/>
                <a:gd name="T62" fmla="*/ 23 w 67"/>
                <a:gd name="T63" fmla="*/ 67 h 106"/>
                <a:gd name="T64" fmla="*/ 29 w 67"/>
                <a:gd name="T65" fmla="*/ 52 h 106"/>
                <a:gd name="T66" fmla="*/ 25 w 67"/>
                <a:gd name="T67" fmla="*/ 38 h 106"/>
                <a:gd name="T68" fmla="*/ 40 w 67"/>
                <a:gd name="T69" fmla="*/ 43 h 106"/>
                <a:gd name="T70" fmla="*/ 36 w 67"/>
                <a:gd name="T71" fmla="*/ 42 h 106"/>
                <a:gd name="T72" fmla="*/ 30 w 67"/>
                <a:gd name="T73" fmla="*/ 42 h 106"/>
                <a:gd name="T74" fmla="*/ 27 w 67"/>
                <a:gd name="T75" fmla="*/ 42 h 106"/>
                <a:gd name="T76" fmla="*/ 32 w 67"/>
                <a:gd name="T77" fmla="*/ 51 h 106"/>
                <a:gd name="T78" fmla="*/ 32 w 67"/>
                <a:gd name="T79" fmla="*/ 67 h 106"/>
                <a:gd name="T80" fmla="*/ 35 w 67"/>
                <a:gd name="T81" fmla="*/ 51 h 106"/>
                <a:gd name="T82" fmla="*/ 35 w 67"/>
                <a:gd name="T83" fmla="*/ 50 h 106"/>
                <a:gd name="T84" fmla="*/ 43 w 67"/>
                <a:gd name="T85" fmla="*/ 96 h 106"/>
                <a:gd name="T86" fmla="*/ 34 w 67"/>
                <a:gd name="T87" fmla="*/ 106 h 106"/>
                <a:gd name="T88" fmla="*/ 43 w 67"/>
                <a:gd name="T89" fmla="*/ 96 h 106"/>
                <a:gd name="T90" fmla="*/ 17 w 67"/>
                <a:gd name="T91" fmla="*/ 88 h 106"/>
                <a:gd name="T92" fmla="*/ 17 w 67"/>
                <a:gd name="T93" fmla="*/ 90 h 106"/>
                <a:gd name="T94" fmla="*/ 50 w 67"/>
                <a:gd name="T95" fmla="*/ 86 h 106"/>
                <a:gd name="T96" fmla="*/ 50 w 67"/>
                <a:gd name="T97" fmla="*/ 73 h 106"/>
                <a:gd name="T98" fmla="*/ 17 w 67"/>
                <a:gd name="T99" fmla="*/ 77 h 106"/>
                <a:gd name="T100" fmla="*/ 50 w 67"/>
                <a:gd name="T101" fmla="*/ 74 h 106"/>
                <a:gd name="T102" fmla="*/ 50 w 67"/>
                <a:gd name="T103" fmla="*/ 7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7" h="106">
                  <a:moveTo>
                    <a:pt x="33" y="0"/>
                  </a:moveTo>
                  <a:cubicBezTo>
                    <a:pt x="43" y="0"/>
                    <a:pt x="51" y="4"/>
                    <a:pt x="57" y="10"/>
                  </a:cubicBezTo>
                  <a:cubicBezTo>
                    <a:pt x="63" y="16"/>
                    <a:pt x="67" y="25"/>
                    <a:pt x="67" y="34"/>
                  </a:cubicBezTo>
                  <a:cubicBezTo>
                    <a:pt x="67" y="40"/>
                    <a:pt x="65" y="46"/>
                    <a:pt x="62" y="51"/>
                  </a:cubicBezTo>
                  <a:cubicBezTo>
                    <a:pt x="59" y="56"/>
                    <a:pt x="56" y="59"/>
                    <a:pt x="51" y="62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53" y="66"/>
                    <a:pt x="53" y="66"/>
                    <a:pt x="53" y="66"/>
                  </a:cubicBezTo>
                  <a:cubicBezTo>
                    <a:pt x="55" y="65"/>
                    <a:pt x="55" y="65"/>
                    <a:pt x="55" y="65"/>
                  </a:cubicBezTo>
                  <a:cubicBezTo>
                    <a:pt x="56" y="68"/>
                    <a:pt x="56" y="68"/>
                    <a:pt x="56" y="68"/>
                  </a:cubicBezTo>
                  <a:cubicBezTo>
                    <a:pt x="57" y="70"/>
                    <a:pt x="57" y="72"/>
                    <a:pt x="57" y="73"/>
                  </a:cubicBezTo>
                  <a:cubicBezTo>
                    <a:pt x="57" y="75"/>
                    <a:pt x="57" y="77"/>
                    <a:pt x="56" y="79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57" y="82"/>
                    <a:pt x="57" y="84"/>
                    <a:pt x="57" y="86"/>
                  </a:cubicBezTo>
                  <a:cubicBezTo>
                    <a:pt x="57" y="88"/>
                    <a:pt x="57" y="90"/>
                    <a:pt x="56" y="92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15" y="97"/>
                    <a:pt x="15" y="97"/>
                    <a:pt x="15" y="97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1" y="93"/>
                    <a:pt x="11" y="91"/>
                    <a:pt x="10" y="90"/>
                  </a:cubicBezTo>
                  <a:cubicBezTo>
                    <a:pt x="10" y="88"/>
                    <a:pt x="11" y="86"/>
                    <a:pt x="12" y="83"/>
                  </a:cubicBezTo>
                  <a:cubicBezTo>
                    <a:pt x="12" y="83"/>
                    <a:pt x="12" y="83"/>
                    <a:pt x="12" y="83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1" y="81"/>
                    <a:pt x="11" y="79"/>
                    <a:pt x="10" y="77"/>
                  </a:cubicBezTo>
                  <a:cubicBezTo>
                    <a:pt x="10" y="75"/>
                    <a:pt x="11" y="73"/>
                    <a:pt x="12" y="71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1" y="60"/>
                    <a:pt x="7" y="56"/>
                    <a:pt x="5" y="51"/>
                  </a:cubicBezTo>
                  <a:cubicBezTo>
                    <a:pt x="2" y="46"/>
                    <a:pt x="0" y="40"/>
                    <a:pt x="0" y="34"/>
                  </a:cubicBezTo>
                  <a:cubicBezTo>
                    <a:pt x="0" y="25"/>
                    <a:pt x="4" y="16"/>
                    <a:pt x="10" y="10"/>
                  </a:cubicBezTo>
                  <a:cubicBezTo>
                    <a:pt x="16" y="4"/>
                    <a:pt x="24" y="0"/>
                    <a:pt x="33" y="0"/>
                  </a:cubicBezTo>
                  <a:close/>
                  <a:moveTo>
                    <a:pt x="26" y="40"/>
                  </a:moveTo>
                  <a:cubicBezTo>
                    <a:pt x="27" y="41"/>
                    <a:pt x="27" y="41"/>
                    <a:pt x="28" y="41"/>
                  </a:cubicBezTo>
                  <a:cubicBezTo>
                    <a:pt x="28" y="41"/>
                    <a:pt x="29" y="41"/>
                    <a:pt x="30" y="40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2" y="41"/>
                    <a:pt x="32" y="41"/>
                    <a:pt x="33" y="41"/>
                  </a:cubicBezTo>
                  <a:cubicBezTo>
                    <a:pt x="34" y="41"/>
                    <a:pt x="35" y="41"/>
                    <a:pt x="35" y="40"/>
                  </a:cubicBezTo>
                  <a:cubicBezTo>
                    <a:pt x="36" y="39"/>
                    <a:pt x="36" y="39"/>
                    <a:pt x="36" y="39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7" y="41"/>
                    <a:pt x="38" y="41"/>
                    <a:pt x="39" y="41"/>
                  </a:cubicBezTo>
                  <a:cubicBezTo>
                    <a:pt x="40" y="41"/>
                    <a:pt x="41" y="41"/>
                    <a:pt x="42" y="40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39" y="52"/>
                    <a:pt x="39" y="52"/>
                    <a:pt x="39" y="52"/>
                  </a:cubicBezTo>
                  <a:cubicBezTo>
                    <a:pt x="39" y="67"/>
                    <a:pt x="39" y="67"/>
                    <a:pt x="39" y="67"/>
                  </a:cubicBezTo>
                  <a:cubicBezTo>
                    <a:pt x="44" y="66"/>
                    <a:pt x="44" y="66"/>
                    <a:pt x="44" y="6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50" y="55"/>
                    <a:pt x="54" y="52"/>
                    <a:pt x="56" y="47"/>
                  </a:cubicBezTo>
                  <a:cubicBezTo>
                    <a:pt x="59" y="44"/>
                    <a:pt x="60" y="39"/>
                    <a:pt x="60" y="34"/>
                  </a:cubicBezTo>
                  <a:cubicBezTo>
                    <a:pt x="60" y="27"/>
                    <a:pt x="57" y="20"/>
                    <a:pt x="52" y="15"/>
                  </a:cubicBezTo>
                  <a:cubicBezTo>
                    <a:pt x="47" y="10"/>
                    <a:pt x="41" y="7"/>
                    <a:pt x="33" y="7"/>
                  </a:cubicBezTo>
                  <a:cubicBezTo>
                    <a:pt x="26" y="7"/>
                    <a:pt x="19" y="10"/>
                    <a:pt x="15" y="15"/>
                  </a:cubicBezTo>
                  <a:cubicBezTo>
                    <a:pt x="10" y="20"/>
                    <a:pt x="7" y="27"/>
                    <a:pt x="7" y="34"/>
                  </a:cubicBezTo>
                  <a:cubicBezTo>
                    <a:pt x="7" y="39"/>
                    <a:pt x="8" y="44"/>
                    <a:pt x="11" y="48"/>
                  </a:cubicBezTo>
                  <a:cubicBezTo>
                    <a:pt x="13" y="52"/>
                    <a:pt x="17" y="55"/>
                    <a:pt x="21" y="58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3" y="61"/>
                    <a:pt x="23" y="61"/>
                    <a:pt x="23" y="61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29" y="67"/>
                    <a:pt x="29" y="67"/>
                    <a:pt x="29" y="67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6" y="40"/>
                    <a:pt x="26" y="40"/>
                    <a:pt x="26" y="40"/>
                  </a:cubicBezTo>
                  <a:close/>
                  <a:moveTo>
                    <a:pt x="40" y="43"/>
                  </a:moveTo>
                  <a:cubicBezTo>
                    <a:pt x="40" y="43"/>
                    <a:pt x="40" y="43"/>
                    <a:pt x="39" y="43"/>
                  </a:cubicBezTo>
                  <a:cubicBezTo>
                    <a:pt x="38" y="43"/>
                    <a:pt x="37" y="43"/>
                    <a:pt x="36" y="42"/>
                  </a:cubicBezTo>
                  <a:cubicBezTo>
                    <a:pt x="35" y="42"/>
                    <a:pt x="34" y="43"/>
                    <a:pt x="33" y="43"/>
                  </a:cubicBezTo>
                  <a:cubicBezTo>
                    <a:pt x="32" y="43"/>
                    <a:pt x="31" y="42"/>
                    <a:pt x="30" y="42"/>
                  </a:cubicBezTo>
                  <a:cubicBezTo>
                    <a:pt x="29" y="42"/>
                    <a:pt x="28" y="43"/>
                    <a:pt x="28" y="43"/>
                  </a:cubicBezTo>
                  <a:cubicBezTo>
                    <a:pt x="27" y="43"/>
                    <a:pt x="27" y="43"/>
                    <a:pt x="27" y="42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40" y="43"/>
                    <a:pt x="40" y="43"/>
                    <a:pt x="40" y="43"/>
                  </a:cubicBezTo>
                  <a:close/>
                  <a:moveTo>
                    <a:pt x="43" y="96"/>
                  </a:moveTo>
                  <a:cubicBezTo>
                    <a:pt x="24" y="98"/>
                    <a:pt x="24" y="98"/>
                    <a:pt x="24" y="98"/>
                  </a:cubicBezTo>
                  <a:cubicBezTo>
                    <a:pt x="25" y="103"/>
                    <a:pt x="29" y="106"/>
                    <a:pt x="34" y="106"/>
                  </a:cubicBezTo>
                  <a:cubicBezTo>
                    <a:pt x="39" y="106"/>
                    <a:pt x="43" y="102"/>
                    <a:pt x="43" y="97"/>
                  </a:cubicBezTo>
                  <a:cubicBezTo>
                    <a:pt x="43" y="97"/>
                    <a:pt x="43" y="97"/>
                    <a:pt x="43" y="96"/>
                  </a:cubicBezTo>
                  <a:close/>
                  <a:moveTo>
                    <a:pt x="50" y="85"/>
                  </a:moveTo>
                  <a:cubicBezTo>
                    <a:pt x="17" y="88"/>
                    <a:pt x="17" y="88"/>
                    <a:pt x="17" y="88"/>
                  </a:cubicBezTo>
                  <a:cubicBezTo>
                    <a:pt x="17" y="89"/>
                    <a:pt x="17" y="89"/>
                    <a:pt x="17" y="89"/>
                  </a:cubicBezTo>
                  <a:cubicBezTo>
                    <a:pt x="17" y="89"/>
                    <a:pt x="17" y="90"/>
                    <a:pt x="17" y="90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50" y="86"/>
                    <a:pt x="50" y="86"/>
                  </a:cubicBezTo>
                  <a:cubicBezTo>
                    <a:pt x="50" y="86"/>
                    <a:pt x="50" y="86"/>
                    <a:pt x="50" y="85"/>
                  </a:cubicBezTo>
                  <a:close/>
                  <a:moveTo>
                    <a:pt x="50" y="73"/>
                  </a:moveTo>
                  <a:cubicBezTo>
                    <a:pt x="17" y="76"/>
                    <a:pt x="17" y="76"/>
                    <a:pt x="17" y="76"/>
                  </a:cubicBezTo>
                  <a:cubicBezTo>
                    <a:pt x="17" y="76"/>
                    <a:pt x="17" y="76"/>
                    <a:pt x="17" y="77"/>
                  </a:cubicBezTo>
                  <a:cubicBezTo>
                    <a:pt x="17" y="77"/>
                    <a:pt x="17" y="77"/>
                    <a:pt x="17" y="77"/>
                  </a:cubicBezTo>
                  <a:cubicBezTo>
                    <a:pt x="50" y="74"/>
                    <a:pt x="50" y="74"/>
                    <a:pt x="50" y="74"/>
                  </a:cubicBezTo>
                  <a:cubicBezTo>
                    <a:pt x="50" y="74"/>
                    <a:pt x="50" y="74"/>
                    <a:pt x="50" y="73"/>
                  </a:cubicBezTo>
                  <a:cubicBezTo>
                    <a:pt x="50" y="73"/>
                    <a:pt x="50" y="73"/>
                    <a:pt x="50" y="73"/>
                  </a:cubicBezTo>
                  <a:close/>
                </a:path>
              </a:pathLst>
            </a:custGeom>
            <a:solidFill>
              <a:srgbClr val="238BD2"/>
            </a:solidFill>
            <a:ln>
              <a:noFill/>
            </a:ln>
          </p:spPr>
          <p:txBody>
            <a:bodyPr lIns="96430" tIns="48216" rIns="96430" bIns="48216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3765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8" name="Freeform 19"/>
            <p:cNvSpPr>
              <a:spLocks noEditPoints="1"/>
            </p:cNvSpPr>
            <p:nvPr/>
          </p:nvSpPr>
          <p:spPr bwMode="auto">
            <a:xfrm>
              <a:off x="7347636" y="5147240"/>
              <a:ext cx="390512" cy="335272"/>
            </a:xfrm>
            <a:custGeom>
              <a:avLst/>
              <a:gdLst>
                <a:gd name="T0" fmla="*/ 4 w 94"/>
                <a:gd name="T1" fmla="*/ 19 h 81"/>
                <a:gd name="T2" fmla="*/ 46 w 94"/>
                <a:gd name="T3" fmla="*/ 19 h 81"/>
                <a:gd name="T4" fmla="*/ 50 w 94"/>
                <a:gd name="T5" fmla="*/ 16 h 81"/>
                <a:gd name="T6" fmla="*/ 73 w 94"/>
                <a:gd name="T7" fmla="*/ 0 h 81"/>
                <a:gd name="T8" fmla="*/ 73 w 94"/>
                <a:gd name="T9" fmla="*/ 33 h 81"/>
                <a:gd name="T10" fmla="*/ 73 w 94"/>
                <a:gd name="T11" fmla="*/ 66 h 81"/>
                <a:gd name="T12" fmla="*/ 50 w 94"/>
                <a:gd name="T13" fmla="*/ 49 h 81"/>
                <a:gd name="T14" fmla="*/ 46 w 94"/>
                <a:gd name="T15" fmla="*/ 47 h 81"/>
                <a:gd name="T16" fmla="*/ 33 w 94"/>
                <a:gd name="T17" fmla="*/ 47 h 81"/>
                <a:gd name="T18" fmla="*/ 40 w 94"/>
                <a:gd name="T19" fmla="*/ 70 h 81"/>
                <a:gd name="T20" fmla="*/ 45 w 94"/>
                <a:gd name="T21" fmla="*/ 70 h 81"/>
                <a:gd name="T22" fmla="*/ 45 w 94"/>
                <a:gd name="T23" fmla="*/ 81 h 81"/>
                <a:gd name="T24" fmla="*/ 43 w 94"/>
                <a:gd name="T25" fmla="*/ 81 h 81"/>
                <a:gd name="T26" fmla="*/ 21 w 94"/>
                <a:gd name="T27" fmla="*/ 81 h 81"/>
                <a:gd name="T28" fmla="*/ 11 w 94"/>
                <a:gd name="T29" fmla="*/ 47 h 81"/>
                <a:gd name="T30" fmla="*/ 4 w 94"/>
                <a:gd name="T31" fmla="*/ 47 h 81"/>
                <a:gd name="T32" fmla="*/ 4 w 94"/>
                <a:gd name="T33" fmla="*/ 19 h 81"/>
                <a:gd name="T34" fmla="*/ 87 w 94"/>
                <a:gd name="T35" fmla="*/ 23 h 81"/>
                <a:gd name="T36" fmla="*/ 94 w 94"/>
                <a:gd name="T37" fmla="*/ 33 h 81"/>
                <a:gd name="T38" fmla="*/ 87 w 94"/>
                <a:gd name="T39" fmla="*/ 43 h 81"/>
                <a:gd name="T40" fmla="*/ 87 w 94"/>
                <a:gd name="T41" fmla="*/ 66 h 81"/>
                <a:gd name="T42" fmla="*/ 78 w 94"/>
                <a:gd name="T43" fmla="*/ 66 h 81"/>
                <a:gd name="T44" fmla="*/ 78 w 94"/>
                <a:gd name="T45" fmla="*/ 0 h 81"/>
                <a:gd name="T46" fmla="*/ 87 w 94"/>
                <a:gd name="T47" fmla="*/ 0 h 81"/>
                <a:gd name="T48" fmla="*/ 87 w 94"/>
                <a:gd name="T49" fmla="*/ 23 h 81"/>
                <a:gd name="T50" fmla="*/ 46 w 94"/>
                <a:gd name="T51" fmla="*/ 49 h 81"/>
                <a:gd name="T52" fmla="*/ 37 w 94"/>
                <a:gd name="T53" fmla="*/ 49 h 81"/>
                <a:gd name="T54" fmla="*/ 40 w 94"/>
                <a:gd name="T55" fmla="*/ 61 h 81"/>
                <a:gd name="T56" fmla="*/ 43 w 94"/>
                <a:gd name="T57" fmla="*/ 61 h 81"/>
                <a:gd name="T58" fmla="*/ 43 w 94"/>
                <a:gd name="T59" fmla="*/ 57 h 81"/>
                <a:gd name="T60" fmla="*/ 46 w 94"/>
                <a:gd name="T61" fmla="*/ 4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4" h="81">
                  <a:moveTo>
                    <a:pt x="4" y="19"/>
                  </a:moveTo>
                  <a:cubicBezTo>
                    <a:pt x="46" y="19"/>
                    <a:pt x="46" y="19"/>
                    <a:pt x="46" y="19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40" y="70"/>
                    <a:pt x="40" y="70"/>
                    <a:pt x="40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21" y="81"/>
                    <a:pt x="21" y="81"/>
                    <a:pt x="21" y="81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0" y="37"/>
                    <a:pt x="0" y="28"/>
                    <a:pt x="4" y="19"/>
                  </a:cubicBezTo>
                  <a:close/>
                  <a:moveTo>
                    <a:pt x="87" y="23"/>
                  </a:moveTo>
                  <a:cubicBezTo>
                    <a:pt x="91" y="24"/>
                    <a:pt x="94" y="28"/>
                    <a:pt x="94" y="33"/>
                  </a:cubicBezTo>
                  <a:cubicBezTo>
                    <a:pt x="94" y="38"/>
                    <a:pt x="91" y="42"/>
                    <a:pt x="87" y="43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7" y="23"/>
                    <a:pt x="87" y="23"/>
                    <a:pt x="87" y="23"/>
                  </a:cubicBezTo>
                  <a:close/>
                  <a:moveTo>
                    <a:pt x="46" y="49"/>
                  </a:moveTo>
                  <a:cubicBezTo>
                    <a:pt x="37" y="49"/>
                    <a:pt x="37" y="49"/>
                    <a:pt x="37" y="49"/>
                  </a:cubicBezTo>
                  <a:cubicBezTo>
                    <a:pt x="40" y="61"/>
                    <a:pt x="40" y="61"/>
                    <a:pt x="40" y="61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43" y="57"/>
                    <a:pt x="43" y="57"/>
                    <a:pt x="43" y="57"/>
                  </a:cubicBezTo>
                  <a:lnTo>
                    <a:pt x="46" y="49"/>
                  </a:lnTo>
                  <a:close/>
                </a:path>
              </a:pathLst>
            </a:custGeom>
            <a:solidFill>
              <a:srgbClr val="FBC546"/>
            </a:solidFill>
            <a:ln>
              <a:noFill/>
            </a:ln>
          </p:spPr>
          <p:txBody>
            <a:bodyPr lIns="96430" tIns="48216" rIns="96430" bIns="48216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3765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" name="Group 26"/>
          <p:cNvGrpSpPr/>
          <p:nvPr/>
        </p:nvGrpSpPr>
        <p:grpSpPr>
          <a:xfrm flipH="1">
            <a:off x="-817562" y="4068763"/>
            <a:ext cx="3625850" cy="1127125"/>
            <a:chOff x="7406292" y="2495165"/>
            <a:chExt cx="3256083" cy="1741765"/>
          </a:xfrm>
        </p:grpSpPr>
        <p:sp>
          <p:nvSpPr>
            <p:cNvPr id="43" name="TextBox 42"/>
            <p:cNvSpPr txBox="1"/>
            <p:nvPr/>
          </p:nvSpPr>
          <p:spPr>
            <a:xfrm>
              <a:off x="7938043" y="2495165"/>
              <a:ext cx="2034339" cy="66726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algn="ctr" defTabSz="913765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kern="0" cap="none" spc="0" normalizeH="0" baseline="0" noProof="0" dirty="0">
                  <a:solidFill>
                    <a:srgbClr val="0070C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办学理念</a:t>
              </a:r>
              <a:endParaRPr kumimoji="0" lang="en-GB" kern="0" cap="none" spc="0" normalizeH="0" baseline="0" noProof="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4" name="Rectangle 28"/>
            <p:cNvSpPr/>
            <p:nvPr/>
          </p:nvSpPr>
          <p:spPr>
            <a:xfrm>
              <a:off x="7406292" y="3162433"/>
              <a:ext cx="3256083" cy="107449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育人为本，德育为先</a:t>
              </a: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  <a:p>
              <a:pPr marL="0" marR="0" lvl="0" indent="0" algn="ctr" defTabSz="913765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能力为重，全面发展</a:t>
              </a:r>
              <a:endParaRPr kumimoji="0" lang="en-GB" altLang="zh-CN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49" name="TextBox 48"/>
          <p:cNvSpPr txBox="1"/>
          <p:nvPr/>
        </p:nvSpPr>
        <p:spPr bwMode="auto">
          <a:xfrm flipH="1">
            <a:off x="3744913" y="4464050"/>
            <a:ext cx="2266950" cy="7572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3765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kern="0" cap="none" spc="0" normalizeH="0" baseline="0" noProof="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应用型本科</a:t>
            </a:r>
            <a:endParaRPr kumimoji="0" lang="en-US" altLang="zh-CN" kern="0" cap="none" spc="0" normalizeH="0" baseline="0" noProof="0" dirty="0">
              <a:solidFill>
                <a:srgbClr val="7030A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R="0" algn="ctr" defTabSz="913765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kern="0" cap="none" spc="0" normalizeH="0" baseline="0" noProof="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人才培养模式</a:t>
            </a:r>
            <a:endParaRPr kumimoji="0" lang="en-GB" kern="0" cap="none" spc="0" normalizeH="0" baseline="0" noProof="0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4" name="Group 26"/>
          <p:cNvGrpSpPr/>
          <p:nvPr/>
        </p:nvGrpSpPr>
        <p:grpSpPr>
          <a:xfrm flipH="1">
            <a:off x="1152525" y="2436813"/>
            <a:ext cx="3625850" cy="1114425"/>
            <a:chOff x="8140856" y="4002057"/>
            <a:chExt cx="3256083" cy="1719765"/>
          </a:xfrm>
        </p:grpSpPr>
        <p:sp>
          <p:nvSpPr>
            <p:cNvPr id="52" name="TextBox 51"/>
            <p:cNvSpPr txBox="1"/>
            <p:nvPr/>
          </p:nvSpPr>
          <p:spPr>
            <a:xfrm>
              <a:off x="8812316" y="4002057"/>
              <a:ext cx="2034340" cy="66634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algn="ctr" defTabSz="914400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kern="0" cap="none" spc="0" normalizeH="0" baseline="0" noProof="0" dirty="0">
                  <a:solidFill>
                    <a:srgbClr val="0070C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办学目标</a:t>
              </a:r>
              <a:endParaRPr kumimoji="0" lang="en-GB" kern="0" cap="none" spc="0" normalizeH="0" baseline="0" noProof="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3" name="Rectangle 28"/>
            <p:cNvSpPr/>
            <p:nvPr/>
          </p:nvSpPr>
          <p:spPr>
            <a:xfrm>
              <a:off x="8140856" y="4668405"/>
              <a:ext cx="3256083" cy="105341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培养建筑行业一线的</a:t>
              </a: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  <a:p>
              <a:pPr marL="0" marR="0" lvl="0" indent="0" algn="ctr" defTabSz="913765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高素质应用型人才</a:t>
              </a:r>
              <a:endParaRPr kumimoji="0" lang="en-GB" altLang="zh-CN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76807" name="Rectangle 43"/>
          <p:cNvSpPr/>
          <p:nvPr/>
        </p:nvSpPr>
        <p:spPr>
          <a:xfrm>
            <a:off x="814388" y="755650"/>
            <a:ext cx="5307012" cy="852488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 anchor="ctr"/>
          <a:p>
            <a:pPr eaLnBrk="1" hangingPunct="1"/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1 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学院概况</a:t>
            </a:r>
            <a:r>
              <a:rPr lang="zh-CN" altLang="en-US" sz="3200" b="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 </a:t>
            </a:r>
            <a:endParaRPr lang="zh-CN" altLang="en-US" sz="3200" b="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51" name="Rectangle 28"/>
          <p:cNvSpPr/>
          <p:nvPr/>
        </p:nvSpPr>
        <p:spPr bwMode="auto">
          <a:xfrm flipH="1">
            <a:off x="5616575" y="5868988"/>
            <a:ext cx="3625850" cy="396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3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年理论教学，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1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年累计实践教学</a:t>
            </a:r>
            <a:endParaRPr kumimoji="0" lang="en-GB" altLang="zh-CN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7010400" y="4356100"/>
            <a:ext cx="852488" cy="4937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本科层次</a:t>
            </a:r>
            <a:endParaRPr kumimoji="0" lang="zh-CN" altLang="en-US" sz="13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应用特征</a:t>
            </a:r>
            <a:endParaRPr kumimoji="0" lang="zh-CN" altLang="en-US" sz="13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0" name="椭圆 59"/>
          <p:cNvSpPr/>
          <p:nvPr/>
        </p:nvSpPr>
        <p:spPr bwMode="auto">
          <a:xfrm>
            <a:off x="6611938" y="3727450"/>
            <a:ext cx="1816100" cy="1762125"/>
          </a:xfrm>
          <a:prstGeom prst="ellipse">
            <a:avLst/>
          </a:prstGeom>
          <a:noFill/>
          <a:ln w="9525">
            <a:solidFill>
              <a:schemeClr val="bg1">
                <a:lumMod val="6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637" tIns="59819" rIns="119637" bIns="598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5" name="组合 12"/>
          <p:cNvGrpSpPr/>
          <p:nvPr/>
        </p:nvGrpSpPr>
        <p:grpSpPr bwMode="auto">
          <a:xfrm>
            <a:off x="6971315" y="3348484"/>
            <a:ext cx="980893" cy="951376"/>
            <a:chOff x="1463339" y="1072758"/>
            <a:chExt cx="1546058" cy="1546058"/>
          </a:xfrm>
          <a:effectLst>
            <a:outerShdw blurRad="330200" dist="215900" dir="6900000" sx="91000" sy="91000" algn="t" rotWithShape="0">
              <a:prstClr val="black">
                <a:alpha val="49000"/>
              </a:prstClr>
            </a:outerShdw>
          </a:effectLst>
        </p:grpSpPr>
        <p:sp>
          <p:nvSpPr>
            <p:cNvPr id="62" name="同心圆 61"/>
            <p:cNvSpPr/>
            <p:nvPr/>
          </p:nvSpPr>
          <p:spPr>
            <a:xfrm>
              <a:off x="1463339" y="1072758"/>
              <a:ext cx="1546058" cy="1546058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3" name="椭圆 62"/>
            <p:cNvSpPr/>
            <p:nvPr/>
          </p:nvSpPr>
          <p:spPr>
            <a:xfrm>
              <a:off x="1484232" y="1093651"/>
              <a:ext cx="1504273" cy="15042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rgbClr val="C5C5C5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6" name="组合 25"/>
          <p:cNvGrpSpPr/>
          <p:nvPr/>
        </p:nvGrpSpPr>
        <p:grpSpPr>
          <a:xfrm>
            <a:off x="7035800" y="3463925"/>
            <a:ext cx="865188" cy="719138"/>
            <a:chOff x="4133117" y="1512123"/>
            <a:chExt cx="1169808" cy="1003758"/>
          </a:xfrm>
        </p:grpSpPr>
        <p:sp>
          <p:nvSpPr>
            <p:cNvPr id="65" name="椭圆 64"/>
            <p:cNvSpPr/>
            <p:nvPr/>
          </p:nvSpPr>
          <p:spPr>
            <a:xfrm>
              <a:off x="4207298" y="1512123"/>
              <a:ext cx="1003762" cy="1003758"/>
            </a:xfrm>
            <a:prstGeom prst="ellipse">
              <a:avLst/>
            </a:prstGeom>
            <a:gradFill>
              <a:gsLst>
                <a:gs pos="0">
                  <a:srgbClr val="0BB0F0"/>
                </a:gs>
                <a:gs pos="100000">
                  <a:srgbClr val="3AA3EC"/>
                </a:gs>
              </a:gsLst>
              <a:path path="circle">
                <a:fillToRect l="100000" b="10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6834" name="TextBox 47"/>
            <p:cNvSpPr txBox="1"/>
            <p:nvPr/>
          </p:nvSpPr>
          <p:spPr>
            <a:xfrm>
              <a:off x="4133117" y="1593236"/>
              <a:ext cx="1169808" cy="81621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/>
              <a:r>
                <a:rPr lang="zh-CN" altLang="en-US" sz="1600" dirty="0">
                  <a:solidFill>
                    <a:srgbClr val="FFFFFF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+mn-lt"/>
                </a:rPr>
                <a:t>校企</a:t>
              </a:r>
              <a:endParaRPr lang="en-US" altLang="zh-CN" sz="1600" dirty="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endParaRPr>
            </a:p>
            <a:p>
              <a:pPr algn="ctr"/>
              <a:r>
                <a:rPr lang="zh-CN" altLang="en-US" sz="1600" dirty="0">
                  <a:solidFill>
                    <a:srgbClr val="FFFFFF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+mn-lt"/>
                </a:rPr>
                <a:t>合作</a:t>
              </a:r>
              <a:endParaRPr lang="zh-CN" altLang="en-US" sz="1600" dirty="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endParaRPr>
            </a:p>
          </p:txBody>
        </p:sp>
      </p:grpSp>
      <p:grpSp>
        <p:nvGrpSpPr>
          <p:cNvPr id="7" name="组合 17"/>
          <p:cNvGrpSpPr/>
          <p:nvPr/>
        </p:nvGrpSpPr>
        <p:grpSpPr bwMode="auto">
          <a:xfrm>
            <a:off x="6172108" y="4479415"/>
            <a:ext cx="980894" cy="951376"/>
            <a:chOff x="1463339" y="1072758"/>
            <a:chExt cx="1546058" cy="1546058"/>
          </a:xfrm>
          <a:effectLst>
            <a:outerShdw blurRad="330200" dist="215900" dir="6900000" sx="91000" sy="91000" algn="t" rotWithShape="0">
              <a:prstClr val="black">
                <a:alpha val="49000"/>
              </a:prstClr>
            </a:outerShdw>
          </a:effectLst>
        </p:grpSpPr>
        <p:sp>
          <p:nvSpPr>
            <p:cNvPr id="68" name="同心圆 67"/>
            <p:cNvSpPr/>
            <p:nvPr/>
          </p:nvSpPr>
          <p:spPr>
            <a:xfrm>
              <a:off x="1463339" y="1072758"/>
              <a:ext cx="1546058" cy="1546058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9" name="椭圆 68"/>
            <p:cNvSpPr/>
            <p:nvPr/>
          </p:nvSpPr>
          <p:spPr>
            <a:xfrm>
              <a:off x="1484232" y="1093651"/>
              <a:ext cx="1504273" cy="15042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rgbClr val="C5C5C5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8" name="组合 27"/>
          <p:cNvGrpSpPr/>
          <p:nvPr/>
        </p:nvGrpSpPr>
        <p:grpSpPr>
          <a:xfrm>
            <a:off x="6240463" y="4594225"/>
            <a:ext cx="865187" cy="911225"/>
            <a:chOff x="3020584" y="3088680"/>
            <a:chExt cx="1169808" cy="1268668"/>
          </a:xfrm>
        </p:grpSpPr>
        <p:sp>
          <p:nvSpPr>
            <p:cNvPr id="71" name="椭圆 70"/>
            <p:cNvSpPr/>
            <p:nvPr/>
          </p:nvSpPr>
          <p:spPr>
            <a:xfrm>
              <a:off x="3089228" y="3088680"/>
              <a:ext cx="1003763" cy="1003758"/>
            </a:xfrm>
            <a:prstGeom prst="ellipse">
              <a:avLst/>
            </a:prstGeom>
            <a:gradFill>
              <a:gsLst>
                <a:gs pos="0">
                  <a:srgbClr val="0BB0F0"/>
                </a:gs>
                <a:gs pos="100000">
                  <a:srgbClr val="3AA3EC"/>
                </a:gs>
              </a:gsLst>
              <a:path path="circle">
                <a:fillToRect l="100000" b="10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6830" name="TextBox 43"/>
            <p:cNvSpPr txBox="1"/>
            <p:nvPr/>
          </p:nvSpPr>
          <p:spPr>
            <a:xfrm>
              <a:off x="3020584" y="3200014"/>
              <a:ext cx="1169808" cy="115733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/>
              <a:r>
                <a:rPr lang="zh-CN" altLang="en-US" sz="1600" dirty="0">
                  <a:solidFill>
                    <a:srgbClr val="FFFFFF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+mn-lt"/>
                </a:rPr>
                <a:t>鲁班</a:t>
              </a:r>
              <a:endParaRPr lang="en-US" altLang="zh-CN" sz="1600" dirty="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endParaRPr>
            </a:p>
            <a:p>
              <a:pPr algn="ctr"/>
              <a:r>
                <a:rPr lang="zh-CN" altLang="en-US" sz="1600" dirty="0">
                  <a:solidFill>
                    <a:srgbClr val="FFFFFF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+mn-lt"/>
                </a:rPr>
                <a:t>文化</a:t>
              </a:r>
              <a:endParaRPr lang="zh-CN" altLang="en-US" sz="1600" dirty="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endParaRPr>
            </a:p>
            <a:p>
              <a:pPr algn="ctr"/>
              <a:endParaRPr lang="zh-CN" altLang="en-US" sz="1600" dirty="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endParaRPr>
            </a:p>
          </p:txBody>
        </p:sp>
      </p:grpSp>
      <p:grpSp>
        <p:nvGrpSpPr>
          <p:cNvPr id="9" name="组合 33"/>
          <p:cNvGrpSpPr/>
          <p:nvPr/>
        </p:nvGrpSpPr>
        <p:grpSpPr bwMode="auto">
          <a:xfrm>
            <a:off x="7783600" y="4479415"/>
            <a:ext cx="980894" cy="951376"/>
            <a:chOff x="1463339" y="1072758"/>
            <a:chExt cx="1546058" cy="1546058"/>
          </a:xfrm>
          <a:effectLst>
            <a:outerShdw blurRad="330200" dist="215900" dir="6900000" sx="91000" sy="91000" algn="t" rotWithShape="0">
              <a:prstClr val="black">
                <a:alpha val="49000"/>
              </a:prstClr>
            </a:outerShdw>
          </a:effectLst>
        </p:grpSpPr>
        <p:sp>
          <p:nvSpPr>
            <p:cNvPr id="74" name="同心圆 73"/>
            <p:cNvSpPr/>
            <p:nvPr/>
          </p:nvSpPr>
          <p:spPr>
            <a:xfrm>
              <a:off x="1463339" y="1072758"/>
              <a:ext cx="1546058" cy="1546058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5" name="椭圆 74"/>
            <p:cNvSpPr/>
            <p:nvPr/>
          </p:nvSpPr>
          <p:spPr>
            <a:xfrm>
              <a:off x="1484232" y="1093651"/>
              <a:ext cx="1504273" cy="15042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rgbClr val="C5C5C5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0" name="组合 26"/>
          <p:cNvGrpSpPr/>
          <p:nvPr/>
        </p:nvGrpSpPr>
        <p:grpSpPr>
          <a:xfrm>
            <a:off x="7902575" y="4594225"/>
            <a:ext cx="862013" cy="720725"/>
            <a:chOff x="5305581" y="3088680"/>
            <a:chExt cx="1165010" cy="1003758"/>
          </a:xfrm>
        </p:grpSpPr>
        <p:sp>
          <p:nvSpPr>
            <p:cNvPr id="77" name="椭圆 8"/>
            <p:cNvSpPr/>
            <p:nvPr/>
          </p:nvSpPr>
          <p:spPr>
            <a:xfrm>
              <a:off x="5305581" y="3088680"/>
              <a:ext cx="1003763" cy="1003758"/>
            </a:xfrm>
            <a:prstGeom prst="ellipse">
              <a:avLst/>
            </a:prstGeom>
            <a:gradFill>
              <a:gsLst>
                <a:gs pos="0">
                  <a:srgbClr val="0BB0F0"/>
                </a:gs>
                <a:gs pos="100000">
                  <a:srgbClr val="3AA3EC"/>
                </a:gs>
              </a:gsLst>
              <a:path path="circle">
                <a:fillToRect l="100000" b="10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6826" name="TextBox 39"/>
            <p:cNvSpPr txBox="1"/>
            <p:nvPr/>
          </p:nvSpPr>
          <p:spPr>
            <a:xfrm>
              <a:off x="5399517" y="3187882"/>
              <a:ext cx="1071074" cy="81442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zh-CN" altLang="en-US" sz="16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学科</a:t>
              </a:r>
              <a:endParaRPr lang="en-US" altLang="zh-CN" sz="1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6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竞赛</a:t>
              </a:r>
              <a:endParaRPr lang="zh-CN" altLang="en-US" sz="1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9" name="Arc 3"/>
          <p:cNvSpPr/>
          <p:nvPr/>
        </p:nvSpPr>
        <p:spPr bwMode="auto">
          <a:xfrm rot="1012582">
            <a:off x="7424738" y="3644900"/>
            <a:ext cx="1169988" cy="1133475"/>
          </a:xfrm>
          <a:prstGeom prst="arc">
            <a:avLst/>
          </a:prstGeom>
          <a:ln w="22225"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19637" tIns="59819" rIns="119637" bIns="598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0" name="Arc 3"/>
          <p:cNvSpPr/>
          <p:nvPr/>
        </p:nvSpPr>
        <p:spPr bwMode="auto">
          <a:xfrm rot="8151960">
            <a:off x="6877050" y="4589463"/>
            <a:ext cx="1169988" cy="1133475"/>
          </a:xfrm>
          <a:prstGeom prst="arc">
            <a:avLst/>
          </a:prstGeom>
          <a:ln w="22225"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19637" tIns="59819" rIns="119637" bIns="598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1" name="Arc 3"/>
          <p:cNvSpPr/>
          <p:nvPr/>
        </p:nvSpPr>
        <p:spPr bwMode="auto">
          <a:xfrm rot="15479340">
            <a:off x="6293644" y="3655219"/>
            <a:ext cx="1133475" cy="1169988"/>
          </a:xfrm>
          <a:prstGeom prst="arc">
            <a:avLst/>
          </a:prstGeom>
          <a:ln w="22225"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19637" tIns="59819" rIns="119637" bIns="598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2" name="右箭头标注 81"/>
          <p:cNvSpPr/>
          <p:nvPr/>
        </p:nvSpPr>
        <p:spPr bwMode="auto">
          <a:xfrm flipH="1">
            <a:off x="3744739" y="3204468"/>
            <a:ext cx="5616624" cy="3240360"/>
          </a:xfrm>
          <a:prstGeom prst="rightArrowCallout">
            <a:avLst>
              <a:gd name="adj1" fmla="val 28149"/>
              <a:gd name="adj2" fmla="val 25000"/>
              <a:gd name="adj3" fmla="val 25000"/>
              <a:gd name="adj4" fmla="val 64977"/>
            </a:avLst>
          </a:prstGeom>
          <a:noFill/>
          <a:ln w="31750" cap="flat" cmpd="dbl" algn="ctr">
            <a:gradFill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5400000" scaled="0"/>
            </a:gra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/>
      <p:bldP spid="6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7826" name="Rectangle 43"/>
          <p:cNvSpPr/>
          <p:nvPr/>
        </p:nvSpPr>
        <p:spPr>
          <a:xfrm>
            <a:off x="792163" y="755650"/>
            <a:ext cx="5307012" cy="852488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 anchor="ctr"/>
          <a:p>
            <a:pPr eaLnBrk="1" hangingPunct="1"/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鲁班文化育人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2" name="空心弧 40"/>
          <p:cNvSpPr>
            <a:spLocks noChangeArrowheads="1"/>
          </p:cNvSpPr>
          <p:nvPr/>
        </p:nvSpPr>
        <p:spPr bwMode="auto">
          <a:xfrm rot="5400000">
            <a:off x="3334544" y="2189956"/>
            <a:ext cx="3502025" cy="3694113"/>
          </a:xfrm>
          <a:custGeom>
            <a:avLst/>
            <a:gdLst>
              <a:gd name="T0" fmla="*/ 387411545 w 21600"/>
              <a:gd name="T1" fmla="*/ 0 h 21600"/>
              <a:gd name="T2" fmla="*/ 4806720 w 21600"/>
              <a:gd name="T3" fmla="*/ 387712366 h 21600"/>
              <a:gd name="T4" fmla="*/ 387411545 w 21600"/>
              <a:gd name="T5" fmla="*/ 9656961 h 21600"/>
              <a:gd name="T6" fmla="*/ 770016179 w 21600"/>
              <a:gd name="T7" fmla="*/ 38771236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69" y="10800"/>
                </a:moveTo>
                <a:cubicBezTo>
                  <a:pt x="269" y="4983"/>
                  <a:pt x="4983" y="269"/>
                  <a:pt x="10800" y="269"/>
                </a:cubicBezTo>
                <a:cubicBezTo>
                  <a:pt x="16616" y="268"/>
                  <a:pt x="21330" y="4983"/>
                  <a:pt x="21331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269" y="10800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39999"/>
            </a:schemeClr>
          </a:solidFill>
          <a:ln>
            <a:noFill/>
          </a:ln>
        </p:spPr>
        <p:txBody>
          <a:bodyPr lIns="68573" tIns="34287" rIns="68573" bIns="34287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23" name="直接连接符 52"/>
          <p:cNvSpPr>
            <a:spLocks noChangeShapeType="1"/>
          </p:cNvSpPr>
          <p:nvPr/>
        </p:nvSpPr>
        <p:spPr bwMode="auto">
          <a:xfrm>
            <a:off x="5589588" y="2305050"/>
            <a:ext cx="835025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24" name="直接连接符 58"/>
          <p:cNvSpPr>
            <a:spLocks noChangeShapeType="1"/>
          </p:cNvSpPr>
          <p:nvPr/>
        </p:nvSpPr>
        <p:spPr bwMode="auto">
          <a:xfrm>
            <a:off x="5741988" y="5661025"/>
            <a:ext cx="833438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26" name="直接连接符 66"/>
          <p:cNvSpPr>
            <a:spLocks noChangeShapeType="1"/>
          </p:cNvSpPr>
          <p:nvPr/>
        </p:nvSpPr>
        <p:spPr bwMode="auto">
          <a:xfrm>
            <a:off x="6777038" y="5094288"/>
            <a:ext cx="835025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36874" name="矩形 71"/>
          <p:cNvSpPr/>
          <p:nvPr/>
        </p:nvSpPr>
        <p:spPr>
          <a:xfrm>
            <a:off x="6607175" y="2147888"/>
            <a:ext cx="1062038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鲁班之思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875" name="矩形 73"/>
          <p:cNvSpPr/>
          <p:nvPr/>
        </p:nvSpPr>
        <p:spPr>
          <a:xfrm>
            <a:off x="7812088" y="4946650"/>
            <a:ext cx="1062037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鲁班之行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876" name="矩形 75"/>
          <p:cNvSpPr/>
          <p:nvPr/>
        </p:nvSpPr>
        <p:spPr>
          <a:xfrm>
            <a:off x="7737475" y="2857500"/>
            <a:ext cx="1062038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鲁班之家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877" name="矩形 77"/>
          <p:cNvSpPr/>
          <p:nvPr/>
        </p:nvSpPr>
        <p:spPr>
          <a:xfrm>
            <a:off x="8113713" y="4010025"/>
            <a:ext cx="1062037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鲁班之论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" name="组合 134"/>
          <p:cNvGrpSpPr/>
          <p:nvPr/>
        </p:nvGrpSpPr>
        <p:grpSpPr>
          <a:xfrm>
            <a:off x="3389313" y="2611438"/>
            <a:ext cx="3006725" cy="2851150"/>
            <a:chOff x="-112105" y="2839261"/>
            <a:chExt cx="2497422" cy="2497422"/>
          </a:xfrm>
        </p:grpSpPr>
        <p:grpSp>
          <p:nvGrpSpPr>
            <p:cNvPr id="3" name="组合 38"/>
            <p:cNvGrpSpPr/>
            <p:nvPr/>
          </p:nvGrpSpPr>
          <p:grpSpPr>
            <a:xfrm>
              <a:off x="-112105" y="2839261"/>
              <a:ext cx="2497422" cy="2497422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38" name="同心圆 13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139" name="椭圆 138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37" name="椭圆 81"/>
            <p:cNvSpPr>
              <a:spLocks noChangeArrowheads="1"/>
            </p:cNvSpPr>
            <p:nvPr/>
          </p:nvSpPr>
          <p:spPr bwMode="auto">
            <a:xfrm>
              <a:off x="75318" y="3038785"/>
              <a:ext cx="2104717" cy="2104715"/>
            </a:xfrm>
            <a:prstGeom prst="ellipse">
              <a:avLst/>
            </a:prstGeom>
            <a:blipFill dpi="0" rotWithShape="1">
              <a:blip r:embed="rId1" cstate="print"/>
              <a:srcRect/>
              <a:stretch>
                <a:fillRect/>
              </a:stretch>
            </a:blip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140" name="椭圆 139"/>
          <p:cNvSpPr/>
          <p:nvPr/>
        </p:nvSpPr>
        <p:spPr bwMode="auto">
          <a:xfrm>
            <a:off x="5210175" y="2160588"/>
            <a:ext cx="415925" cy="395288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41" name="椭圆 140"/>
          <p:cNvSpPr/>
          <p:nvPr/>
        </p:nvSpPr>
        <p:spPr bwMode="auto">
          <a:xfrm>
            <a:off x="6423025" y="2881313"/>
            <a:ext cx="415925" cy="395288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42" name="椭圆 141"/>
          <p:cNvSpPr/>
          <p:nvPr/>
        </p:nvSpPr>
        <p:spPr bwMode="auto">
          <a:xfrm>
            <a:off x="6348413" y="4897438"/>
            <a:ext cx="415925" cy="395288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43" name="椭圆 142"/>
          <p:cNvSpPr/>
          <p:nvPr/>
        </p:nvSpPr>
        <p:spPr bwMode="auto">
          <a:xfrm>
            <a:off x="5362575" y="5473700"/>
            <a:ext cx="415925" cy="395288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36883" name="矩形 73"/>
          <p:cNvSpPr/>
          <p:nvPr/>
        </p:nvSpPr>
        <p:spPr>
          <a:xfrm>
            <a:off x="6769100" y="5473700"/>
            <a:ext cx="1062038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鲁班之星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67" name="直接连接符 62"/>
          <p:cNvCxnSpPr>
            <a:cxnSpLocks noChangeShapeType="1"/>
          </p:cNvCxnSpPr>
          <p:nvPr/>
        </p:nvCxnSpPr>
        <p:spPr bwMode="auto">
          <a:xfrm>
            <a:off x="7142163" y="4167188"/>
            <a:ext cx="833438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</p:cxnSp>
      <p:sp>
        <p:nvSpPr>
          <p:cNvPr id="168" name="椭圆 167"/>
          <p:cNvSpPr/>
          <p:nvPr/>
        </p:nvSpPr>
        <p:spPr bwMode="auto">
          <a:xfrm>
            <a:off x="6711950" y="3944938"/>
            <a:ext cx="415925" cy="395288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77843" name="Picture 25" descr="C:\Users\Administrator\Desktop\01300000562986126054703179903_副本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725" y="1836738"/>
            <a:ext cx="1712913" cy="41513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0" name="直接连接符 66"/>
          <p:cNvSpPr>
            <a:spLocks noChangeShapeType="1"/>
          </p:cNvSpPr>
          <p:nvPr/>
        </p:nvSpPr>
        <p:spPr bwMode="auto">
          <a:xfrm>
            <a:off x="6794500" y="3025775"/>
            <a:ext cx="835025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25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25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250"/>
                                        <p:tgtEl>
                                          <p:spTgt spid="36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2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250"/>
                                        <p:tgtEl>
                                          <p:spTgt spid="36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250"/>
                                        <p:tgtEl>
                                          <p:spTgt spid="36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2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250"/>
                                        <p:tgtEl>
                                          <p:spTgt spid="36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4" grpId="0"/>
      <p:bldP spid="36875" grpId="0"/>
      <p:bldP spid="36876" grpId="0"/>
      <p:bldP spid="36877" grpId="0"/>
      <p:bldP spid="140" grpId="0" animBg="1"/>
      <p:bldP spid="141" grpId="0" animBg="1"/>
      <p:bldP spid="142" grpId="0" animBg="1"/>
      <p:bldP spid="143" grpId="0" animBg="1"/>
      <p:bldP spid="36883" grpId="0"/>
      <p:bldP spid="16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2980" name="Picture 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97225" y="1404938"/>
            <a:ext cx="3392488" cy="23034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" name="空心弧 40"/>
          <p:cNvSpPr>
            <a:spLocks noChangeArrowheads="1"/>
          </p:cNvSpPr>
          <p:nvPr/>
        </p:nvSpPr>
        <p:spPr bwMode="auto">
          <a:xfrm rot="5400000">
            <a:off x="-1501775" y="2894013"/>
            <a:ext cx="3068638" cy="3233738"/>
          </a:xfrm>
          <a:custGeom>
            <a:avLst/>
            <a:gdLst>
              <a:gd name="T0" fmla="*/ 387411545 w 21600"/>
              <a:gd name="T1" fmla="*/ 0 h 21600"/>
              <a:gd name="T2" fmla="*/ 4806720 w 21600"/>
              <a:gd name="T3" fmla="*/ 387712366 h 21600"/>
              <a:gd name="T4" fmla="*/ 387411545 w 21600"/>
              <a:gd name="T5" fmla="*/ 9656961 h 21600"/>
              <a:gd name="T6" fmla="*/ 770016179 w 21600"/>
              <a:gd name="T7" fmla="*/ 38771236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69" y="10800"/>
                </a:moveTo>
                <a:cubicBezTo>
                  <a:pt x="269" y="4983"/>
                  <a:pt x="4983" y="269"/>
                  <a:pt x="10800" y="269"/>
                </a:cubicBezTo>
                <a:cubicBezTo>
                  <a:pt x="16616" y="268"/>
                  <a:pt x="21330" y="4983"/>
                  <a:pt x="21331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269" y="10800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39999"/>
            </a:schemeClr>
          </a:solidFill>
          <a:ln>
            <a:noFill/>
          </a:ln>
        </p:spPr>
        <p:txBody>
          <a:bodyPr lIns="68573" tIns="34287" rIns="68573" bIns="34287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23" name="直接连接符 52"/>
          <p:cNvSpPr>
            <a:spLocks noChangeShapeType="1"/>
          </p:cNvSpPr>
          <p:nvPr/>
        </p:nvSpPr>
        <p:spPr bwMode="auto">
          <a:xfrm>
            <a:off x="979488" y="3081338"/>
            <a:ext cx="1897063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24" name="直接连接符 58"/>
          <p:cNvSpPr>
            <a:spLocks noChangeShapeType="1"/>
          </p:cNvSpPr>
          <p:nvPr/>
        </p:nvSpPr>
        <p:spPr bwMode="auto">
          <a:xfrm>
            <a:off x="974725" y="5983288"/>
            <a:ext cx="1781175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27" name="矩形 71"/>
          <p:cNvSpPr/>
          <p:nvPr/>
        </p:nvSpPr>
        <p:spPr>
          <a:xfrm>
            <a:off x="1017588" y="2700338"/>
            <a:ext cx="1266825" cy="407987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sz="2200" dirty="0">
                <a:solidFill>
                  <a:srgbClr val="0066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鲁班之思</a:t>
            </a:r>
            <a:endParaRPr lang="zh-CN" altLang="en-US" sz="2200" dirty="0">
              <a:solidFill>
                <a:srgbClr val="0066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1" name="矩形 75"/>
          <p:cNvSpPr/>
          <p:nvPr/>
        </p:nvSpPr>
        <p:spPr>
          <a:xfrm>
            <a:off x="1778000" y="3448050"/>
            <a:ext cx="1062038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鲁班之家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" name="矩形 77"/>
          <p:cNvSpPr/>
          <p:nvPr/>
        </p:nvSpPr>
        <p:spPr>
          <a:xfrm>
            <a:off x="2005013" y="4284663"/>
            <a:ext cx="1062037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鲁班之论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" name="组合 134"/>
          <p:cNvGrpSpPr/>
          <p:nvPr/>
        </p:nvGrpSpPr>
        <p:grpSpPr>
          <a:xfrm>
            <a:off x="-1276350" y="3262313"/>
            <a:ext cx="2630488" cy="2497137"/>
            <a:chOff x="-112105" y="2839261"/>
            <a:chExt cx="2497422" cy="2497422"/>
          </a:xfrm>
        </p:grpSpPr>
        <p:grpSp>
          <p:nvGrpSpPr>
            <p:cNvPr id="3" name="组合 38"/>
            <p:cNvGrpSpPr/>
            <p:nvPr/>
          </p:nvGrpSpPr>
          <p:grpSpPr>
            <a:xfrm>
              <a:off x="-112105" y="2839261"/>
              <a:ext cx="2497422" cy="2497422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38" name="同心圆 13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139" name="椭圆 138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37" name="椭圆 81"/>
            <p:cNvSpPr>
              <a:spLocks noChangeArrowheads="1"/>
            </p:cNvSpPr>
            <p:nvPr/>
          </p:nvSpPr>
          <p:spPr bwMode="auto">
            <a:xfrm>
              <a:off x="75318" y="3038785"/>
              <a:ext cx="2104717" cy="2104715"/>
            </a:xfrm>
            <a:prstGeom prst="ellipse">
              <a:avLst/>
            </a:prstGeom>
            <a:blipFill dpi="0" rotWithShape="1">
              <a:blip r:embed="rId2" cstate="print"/>
              <a:srcRect/>
              <a:stretch>
                <a:fillRect/>
              </a:stretch>
            </a:blip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140" name="椭圆 139"/>
          <p:cNvSpPr/>
          <p:nvPr/>
        </p:nvSpPr>
        <p:spPr>
          <a:xfrm>
            <a:off x="681038" y="2951163"/>
            <a:ext cx="363538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41" name="椭圆 140"/>
          <p:cNvSpPr/>
          <p:nvPr/>
        </p:nvSpPr>
        <p:spPr>
          <a:xfrm>
            <a:off x="1449388" y="3651250"/>
            <a:ext cx="365125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42" name="椭圆 141"/>
          <p:cNvSpPr/>
          <p:nvPr/>
        </p:nvSpPr>
        <p:spPr>
          <a:xfrm>
            <a:off x="1390650" y="5153025"/>
            <a:ext cx="365125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43" name="椭圆 142"/>
          <p:cNvSpPr/>
          <p:nvPr/>
        </p:nvSpPr>
        <p:spPr>
          <a:xfrm>
            <a:off x="563563" y="5810250"/>
            <a:ext cx="363538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66" name="矩形 73"/>
          <p:cNvSpPr/>
          <p:nvPr/>
        </p:nvSpPr>
        <p:spPr>
          <a:xfrm>
            <a:off x="1246188" y="5662613"/>
            <a:ext cx="1062037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鲁班之星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67" name="直接连接符 62"/>
          <p:cNvCxnSpPr>
            <a:cxnSpLocks noChangeShapeType="1"/>
          </p:cNvCxnSpPr>
          <p:nvPr/>
        </p:nvCxnSpPr>
        <p:spPr bwMode="auto">
          <a:xfrm>
            <a:off x="2006600" y="4625975"/>
            <a:ext cx="1593850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</p:cxnSp>
      <p:sp>
        <p:nvSpPr>
          <p:cNvPr id="168" name="椭圆 167"/>
          <p:cNvSpPr/>
          <p:nvPr/>
        </p:nvSpPr>
        <p:spPr>
          <a:xfrm>
            <a:off x="1631950" y="4430713"/>
            <a:ext cx="365125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70" name="直接连接符 66"/>
          <p:cNvSpPr>
            <a:spLocks noChangeShapeType="1"/>
          </p:cNvSpPr>
          <p:nvPr/>
        </p:nvSpPr>
        <p:spPr bwMode="auto">
          <a:xfrm>
            <a:off x="1814513" y="3781425"/>
            <a:ext cx="1174750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78866" name="文本占位符 369665"/>
          <p:cNvSpPr txBox="1"/>
          <p:nvPr/>
        </p:nvSpPr>
        <p:spPr>
          <a:xfrm>
            <a:off x="161925" y="1836738"/>
            <a:ext cx="4949825" cy="698500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/>
          <a:p>
            <a:pPr defTabSz="913130" eaLnBrk="1" hangingPunct="1"/>
            <a:r>
              <a:rPr lang="en-US" altLang="zh-CN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2.1 </a:t>
            </a:r>
            <a:r>
              <a:rPr lang="zh-CN" altLang="en-US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鲁班之思</a:t>
            </a:r>
            <a:endParaRPr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直接连接符 66"/>
          <p:cNvSpPr>
            <a:spLocks noChangeShapeType="1"/>
          </p:cNvSpPr>
          <p:nvPr/>
        </p:nvSpPr>
        <p:spPr bwMode="auto">
          <a:xfrm>
            <a:off x="1765300" y="5364163"/>
            <a:ext cx="1517650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30" name="矩形 73"/>
          <p:cNvSpPr/>
          <p:nvPr/>
        </p:nvSpPr>
        <p:spPr>
          <a:xfrm>
            <a:off x="1778000" y="5005388"/>
            <a:ext cx="1062038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鲁班之行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8869" name="Rectangle 43"/>
          <p:cNvSpPr/>
          <p:nvPr/>
        </p:nvSpPr>
        <p:spPr>
          <a:xfrm>
            <a:off x="792163" y="755650"/>
            <a:ext cx="5307012" cy="852488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 anchor="ctr"/>
          <a:p>
            <a:pPr eaLnBrk="1" hangingPunct="1"/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鲁班文化育人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5450" y="4297363"/>
            <a:ext cx="3162300" cy="2219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3168650" y="3400425"/>
            <a:ext cx="1441450" cy="3079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>
            <a:spAutoFit/>
          </a:bodyPr>
          <a:p>
            <a:r>
              <a:rPr lang="zh-CN" altLang="en-US" sz="1400" dirty="0">
                <a:latin typeface="Arial" panose="020B0604020202020204" pitchFamily="34" charset="0"/>
              </a:rPr>
              <a:t>教育思想大讨论</a:t>
            </a:r>
            <a:endParaRPr lang="zh-CN" altLang="en-US" sz="1400" dirty="0">
              <a:latin typeface="Arial" panose="020B0604020202020204" pitchFamily="34" charset="0"/>
            </a:endParaRPr>
          </a:p>
        </p:txBody>
      </p:sp>
      <p:sp>
        <p:nvSpPr>
          <p:cNvPr id="34" name="矩形 45"/>
          <p:cNvSpPr/>
          <p:nvPr/>
        </p:nvSpPr>
        <p:spPr>
          <a:xfrm>
            <a:off x="6729413" y="6208713"/>
            <a:ext cx="903287" cy="3079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zh-CN" altLang="en-US" sz="1400" dirty="0">
                <a:latin typeface="Arial" panose="020B0604020202020204" pitchFamily="34" charset="0"/>
              </a:rPr>
              <a:t>教研活动</a:t>
            </a:r>
            <a:endParaRPr lang="zh-CN" altLang="en-US" sz="1400" dirty="0">
              <a:latin typeface="Arial" panose="020B0604020202020204" pitchFamily="34" charset="0"/>
            </a:endParaRPr>
          </a:p>
        </p:txBody>
      </p:sp>
      <p:pic>
        <p:nvPicPr>
          <p:cNvPr id="31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7438" y="2987675"/>
            <a:ext cx="3168650" cy="2212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" name="矩形 44"/>
          <p:cNvSpPr/>
          <p:nvPr/>
        </p:nvSpPr>
        <p:spPr>
          <a:xfrm>
            <a:off x="4754563" y="4911725"/>
            <a:ext cx="1582737" cy="3079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p>
            <a:pPr algn="ctr" eaLnBrk="1" hangingPunct="1"/>
            <a:r>
              <a:rPr lang="zh-CN" altLang="en-US" sz="1400" dirty="0">
                <a:latin typeface="Arial" panose="020B0604020202020204" pitchFamily="34" charset="0"/>
              </a:rPr>
              <a:t>课程组集体备课</a:t>
            </a:r>
            <a:endParaRPr lang="zh-CN" altLang="en-US" sz="14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/>
      <p:bldP spid="131" grpId="0"/>
      <p:bldP spid="133" grpId="0"/>
      <p:bldP spid="140" grpId="0" animBg="1"/>
      <p:bldP spid="141" grpId="0" animBg="1"/>
      <p:bldP spid="142" grpId="0" animBg="1"/>
      <p:bldP spid="143" grpId="0" animBg="1"/>
      <p:bldP spid="166" grpId="0"/>
      <p:bldP spid="168" grpId="0" animBg="1"/>
      <p:bldP spid="30" grpId="0"/>
      <p:bldP spid="6" grpId="0" animBg="1"/>
      <p:bldP spid="34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7" name="Picture 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61088" y="1547813"/>
            <a:ext cx="3560762" cy="23764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" name="空心弧 40"/>
          <p:cNvSpPr>
            <a:spLocks noChangeArrowheads="1"/>
          </p:cNvSpPr>
          <p:nvPr/>
        </p:nvSpPr>
        <p:spPr bwMode="auto">
          <a:xfrm rot="5400000">
            <a:off x="-1501775" y="2894013"/>
            <a:ext cx="3068638" cy="3233738"/>
          </a:xfrm>
          <a:custGeom>
            <a:avLst/>
            <a:gdLst>
              <a:gd name="T0" fmla="*/ 387411545 w 21600"/>
              <a:gd name="T1" fmla="*/ 0 h 21600"/>
              <a:gd name="T2" fmla="*/ 4806720 w 21600"/>
              <a:gd name="T3" fmla="*/ 387712366 h 21600"/>
              <a:gd name="T4" fmla="*/ 387411545 w 21600"/>
              <a:gd name="T5" fmla="*/ 9656961 h 21600"/>
              <a:gd name="T6" fmla="*/ 770016179 w 21600"/>
              <a:gd name="T7" fmla="*/ 38771236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69" y="10800"/>
                </a:moveTo>
                <a:cubicBezTo>
                  <a:pt x="269" y="4983"/>
                  <a:pt x="4983" y="269"/>
                  <a:pt x="10800" y="269"/>
                </a:cubicBezTo>
                <a:cubicBezTo>
                  <a:pt x="16616" y="268"/>
                  <a:pt x="21330" y="4983"/>
                  <a:pt x="21331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269" y="10800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39999"/>
            </a:schemeClr>
          </a:solidFill>
          <a:ln>
            <a:noFill/>
          </a:ln>
        </p:spPr>
        <p:txBody>
          <a:bodyPr lIns="68573" tIns="34287" rIns="68573" bIns="34287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23" name="直接连接符 52"/>
          <p:cNvSpPr>
            <a:spLocks noChangeShapeType="1"/>
          </p:cNvSpPr>
          <p:nvPr/>
        </p:nvSpPr>
        <p:spPr bwMode="auto">
          <a:xfrm>
            <a:off x="979488" y="3081338"/>
            <a:ext cx="1897063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24" name="直接连接符 58"/>
          <p:cNvSpPr>
            <a:spLocks noChangeShapeType="1"/>
          </p:cNvSpPr>
          <p:nvPr/>
        </p:nvSpPr>
        <p:spPr bwMode="auto">
          <a:xfrm>
            <a:off x="974725" y="5983288"/>
            <a:ext cx="1781175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27" name="矩形 71"/>
          <p:cNvSpPr/>
          <p:nvPr/>
        </p:nvSpPr>
        <p:spPr>
          <a:xfrm>
            <a:off x="1017588" y="2700338"/>
            <a:ext cx="1266825" cy="407987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sz="2200" dirty="0">
                <a:solidFill>
                  <a:srgbClr val="0066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鲁班之思</a:t>
            </a:r>
            <a:endParaRPr lang="zh-CN" altLang="en-US" sz="2200" dirty="0">
              <a:solidFill>
                <a:srgbClr val="0066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1" name="矩形 75"/>
          <p:cNvSpPr/>
          <p:nvPr/>
        </p:nvSpPr>
        <p:spPr>
          <a:xfrm>
            <a:off x="1778000" y="3448050"/>
            <a:ext cx="1062038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鲁班之家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" name="矩形 77"/>
          <p:cNvSpPr/>
          <p:nvPr/>
        </p:nvSpPr>
        <p:spPr>
          <a:xfrm>
            <a:off x="2005013" y="4284663"/>
            <a:ext cx="1062037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鲁班之论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" name="组合 134"/>
          <p:cNvGrpSpPr/>
          <p:nvPr/>
        </p:nvGrpSpPr>
        <p:grpSpPr>
          <a:xfrm>
            <a:off x="-1276350" y="3262313"/>
            <a:ext cx="2630488" cy="2497137"/>
            <a:chOff x="-112105" y="2839261"/>
            <a:chExt cx="2497422" cy="2497422"/>
          </a:xfrm>
        </p:grpSpPr>
        <p:grpSp>
          <p:nvGrpSpPr>
            <p:cNvPr id="3" name="组合 38"/>
            <p:cNvGrpSpPr/>
            <p:nvPr/>
          </p:nvGrpSpPr>
          <p:grpSpPr>
            <a:xfrm>
              <a:off x="-112105" y="2839261"/>
              <a:ext cx="2497422" cy="2497422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38" name="同心圆 13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139" name="椭圆 138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37" name="椭圆 81"/>
            <p:cNvSpPr>
              <a:spLocks noChangeArrowheads="1"/>
            </p:cNvSpPr>
            <p:nvPr/>
          </p:nvSpPr>
          <p:spPr bwMode="auto">
            <a:xfrm>
              <a:off x="75318" y="3038785"/>
              <a:ext cx="2104717" cy="2104715"/>
            </a:xfrm>
            <a:prstGeom prst="ellipse">
              <a:avLst/>
            </a:prstGeom>
            <a:blipFill dpi="0" rotWithShape="1">
              <a:blip r:embed="rId2" cstate="print"/>
              <a:srcRect/>
              <a:stretch>
                <a:fillRect/>
              </a:stretch>
            </a:blip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140" name="椭圆 139"/>
          <p:cNvSpPr/>
          <p:nvPr/>
        </p:nvSpPr>
        <p:spPr>
          <a:xfrm>
            <a:off x="681038" y="2951163"/>
            <a:ext cx="363538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41" name="椭圆 140"/>
          <p:cNvSpPr/>
          <p:nvPr/>
        </p:nvSpPr>
        <p:spPr>
          <a:xfrm>
            <a:off x="1449388" y="3651250"/>
            <a:ext cx="365125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42" name="椭圆 141"/>
          <p:cNvSpPr/>
          <p:nvPr/>
        </p:nvSpPr>
        <p:spPr>
          <a:xfrm>
            <a:off x="1390650" y="5153025"/>
            <a:ext cx="365125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43" name="椭圆 142"/>
          <p:cNvSpPr/>
          <p:nvPr/>
        </p:nvSpPr>
        <p:spPr>
          <a:xfrm>
            <a:off x="563563" y="5810250"/>
            <a:ext cx="363538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66" name="矩形 73"/>
          <p:cNvSpPr/>
          <p:nvPr/>
        </p:nvSpPr>
        <p:spPr>
          <a:xfrm>
            <a:off x="1246188" y="5662613"/>
            <a:ext cx="1062037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鲁班之星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67" name="直接连接符 62"/>
          <p:cNvCxnSpPr>
            <a:cxnSpLocks noChangeShapeType="1"/>
          </p:cNvCxnSpPr>
          <p:nvPr/>
        </p:nvCxnSpPr>
        <p:spPr bwMode="auto">
          <a:xfrm>
            <a:off x="2006600" y="4625975"/>
            <a:ext cx="1593850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</p:cxnSp>
      <p:sp>
        <p:nvSpPr>
          <p:cNvPr id="168" name="椭圆 167"/>
          <p:cNvSpPr/>
          <p:nvPr/>
        </p:nvSpPr>
        <p:spPr>
          <a:xfrm>
            <a:off x="1631950" y="4430713"/>
            <a:ext cx="365125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70" name="直接连接符 66"/>
          <p:cNvSpPr>
            <a:spLocks noChangeShapeType="1"/>
          </p:cNvSpPr>
          <p:nvPr/>
        </p:nvSpPr>
        <p:spPr bwMode="auto">
          <a:xfrm>
            <a:off x="1814513" y="3781425"/>
            <a:ext cx="1174750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79890" name="文本占位符 369665"/>
          <p:cNvSpPr txBox="1"/>
          <p:nvPr/>
        </p:nvSpPr>
        <p:spPr>
          <a:xfrm>
            <a:off x="161925" y="1836738"/>
            <a:ext cx="4949825" cy="698500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/>
          <a:p>
            <a:pPr defTabSz="913130" eaLnBrk="1" hangingPunct="1"/>
            <a:r>
              <a:rPr lang="en-US" altLang="zh-CN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2.1 </a:t>
            </a:r>
            <a:r>
              <a:rPr lang="zh-CN" altLang="en-US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鲁班之思</a:t>
            </a:r>
            <a:endParaRPr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直接连接符 66"/>
          <p:cNvSpPr>
            <a:spLocks noChangeShapeType="1"/>
          </p:cNvSpPr>
          <p:nvPr/>
        </p:nvSpPr>
        <p:spPr bwMode="auto">
          <a:xfrm>
            <a:off x="1765300" y="5364163"/>
            <a:ext cx="1517650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30" name="矩形 73"/>
          <p:cNvSpPr/>
          <p:nvPr/>
        </p:nvSpPr>
        <p:spPr>
          <a:xfrm>
            <a:off x="1778000" y="5005388"/>
            <a:ext cx="1062038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鲁班之行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9893" name="Rectangle 43"/>
          <p:cNvSpPr/>
          <p:nvPr/>
        </p:nvSpPr>
        <p:spPr>
          <a:xfrm>
            <a:off x="792163" y="755650"/>
            <a:ext cx="5307012" cy="852488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 anchor="ctr"/>
          <a:p>
            <a:pPr eaLnBrk="1" hangingPunct="1"/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鲁班文化育人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5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275" y="3876675"/>
            <a:ext cx="3452813" cy="23764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" name="矩形 53"/>
          <p:cNvSpPr/>
          <p:nvPr/>
        </p:nvSpPr>
        <p:spPr>
          <a:xfrm>
            <a:off x="6411913" y="3852863"/>
            <a:ext cx="1292225" cy="3079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1400" dirty="0">
                <a:latin typeface="Arial" panose="020B0604020202020204" pitchFamily="34" charset="0"/>
              </a:rPr>
              <a:t>“导师制”</a:t>
            </a:r>
            <a:endParaRPr lang="zh-CN" altLang="en-US" sz="1400" dirty="0">
              <a:latin typeface="Arial" panose="020B0604020202020204" pitchFamily="34" charset="0"/>
            </a:endParaRPr>
          </a:p>
        </p:txBody>
      </p:sp>
      <p:pic>
        <p:nvPicPr>
          <p:cNvPr id="37919" name="Picture 31" descr="C:\Users\Administrator\Desktop\ppt\宣传片照片2017.6\第五段学生活动\无手机课堂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050" y="1533525"/>
            <a:ext cx="3386138" cy="2319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7914" name="矩形 54"/>
          <p:cNvSpPr/>
          <p:nvPr/>
        </p:nvSpPr>
        <p:spPr>
          <a:xfrm>
            <a:off x="5059363" y="3544888"/>
            <a:ext cx="1422400" cy="3079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1400" dirty="0">
                <a:latin typeface="Arial" panose="020B0604020202020204" pitchFamily="34" charset="0"/>
              </a:rPr>
              <a:t>“无手机课堂”</a:t>
            </a:r>
            <a:endParaRPr lang="zh-CN" altLang="en-US" sz="1400" dirty="0">
              <a:latin typeface="Arial" panose="020B0604020202020204" pitchFamily="34" charset="0"/>
            </a:endParaRPr>
          </a:p>
        </p:txBody>
      </p:sp>
      <p:pic>
        <p:nvPicPr>
          <p:cNvPr id="37910" name="Picture 30" descr="C:\Users\Administrator\Desktop\2017-09-21 14173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4350" y="3862388"/>
            <a:ext cx="3357563" cy="2390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52"/>
          <p:cNvSpPr/>
          <p:nvPr/>
        </p:nvSpPr>
        <p:spPr>
          <a:xfrm>
            <a:off x="5059363" y="3852863"/>
            <a:ext cx="1422400" cy="3079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1400" dirty="0">
                <a:latin typeface="Arial" panose="020B0604020202020204" pitchFamily="34" charset="0"/>
              </a:rPr>
              <a:t>“雨课堂”</a:t>
            </a:r>
            <a:endParaRPr lang="zh-CN" altLang="en-US" sz="1400" dirty="0">
              <a:latin typeface="Arial" panose="020B0604020202020204" pitchFamily="34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6442075" y="3546475"/>
            <a:ext cx="1262063" cy="3079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>
            <a:spAutoFit/>
          </a:bodyPr>
          <a:p>
            <a:r>
              <a:rPr lang="zh-CN" altLang="en-US" sz="1400" dirty="0">
                <a:latin typeface="Arial" panose="020B0604020202020204" pitchFamily="34" charset="0"/>
              </a:rPr>
              <a:t>“翻转课堂”</a:t>
            </a:r>
            <a:endParaRPr lang="zh-CN" altLang="en-US" sz="14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8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500"/>
                                        <p:tgtEl>
                                          <p:spTgt spid="37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37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8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8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500"/>
                                        <p:tgtEl>
                                          <p:spTgt spid="37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8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/>
      <p:bldP spid="131" grpId="0"/>
      <p:bldP spid="133" grpId="0"/>
      <p:bldP spid="140" grpId="0" animBg="1"/>
      <p:bldP spid="141" grpId="0" animBg="1"/>
      <p:bldP spid="142" grpId="0" animBg="1"/>
      <p:bldP spid="143" grpId="0" animBg="1"/>
      <p:bldP spid="166" grpId="0"/>
      <p:bldP spid="168" grpId="0" animBg="1"/>
      <p:bldP spid="30" grpId="0"/>
      <p:bldP spid="36" grpId="0" animBg="1"/>
      <p:bldP spid="37914" grpId="0" animBg="1"/>
      <p:bldP spid="4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9967" name="Picture 31" descr="C:\Users\Administrator\Documents\Tencent Files\408362241\Image\C2C\E36MB~TBOFG8SII)0W%WV`6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24213" y="1765300"/>
            <a:ext cx="3440112" cy="2592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69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4213" y="4357688"/>
            <a:ext cx="3262312" cy="2266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68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925" y="1765300"/>
            <a:ext cx="3425825" cy="2555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65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6525" y="4284663"/>
            <a:ext cx="3451225" cy="2333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0902" name="文本占位符 369665"/>
          <p:cNvSpPr txBox="1"/>
          <p:nvPr/>
        </p:nvSpPr>
        <p:spPr>
          <a:xfrm>
            <a:off x="266700" y="1785938"/>
            <a:ext cx="4949825" cy="698500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/>
          <a:p>
            <a:pPr defTabSz="913130" eaLnBrk="1" hangingPunct="1"/>
            <a:r>
              <a:rPr lang="en-US" altLang="zh-CN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2.2 </a:t>
            </a:r>
            <a:r>
              <a:rPr lang="zh-CN" altLang="en-US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鲁班之家</a:t>
            </a:r>
            <a:endParaRPr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2" name="空心弧 40"/>
          <p:cNvSpPr>
            <a:spLocks noChangeArrowheads="1"/>
          </p:cNvSpPr>
          <p:nvPr/>
        </p:nvSpPr>
        <p:spPr bwMode="auto">
          <a:xfrm rot="5400000">
            <a:off x="-1398587" y="2690813"/>
            <a:ext cx="3068638" cy="3233738"/>
          </a:xfrm>
          <a:custGeom>
            <a:avLst/>
            <a:gdLst>
              <a:gd name="T0" fmla="*/ 387411545 w 21600"/>
              <a:gd name="T1" fmla="*/ 0 h 21600"/>
              <a:gd name="T2" fmla="*/ 4806720 w 21600"/>
              <a:gd name="T3" fmla="*/ 387712366 h 21600"/>
              <a:gd name="T4" fmla="*/ 387411545 w 21600"/>
              <a:gd name="T5" fmla="*/ 9656961 h 21600"/>
              <a:gd name="T6" fmla="*/ 770016179 w 21600"/>
              <a:gd name="T7" fmla="*/ 38771236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69" y="10800"/>
                </a:moveTo>
                <a:cubicBezTo>
                  <a:pt x="269" y="4983"/>
                  <a:pt x="4983" y="269"/>
                  <a:pt x="10800" y="269"/>
                </a:cubicBezTo>
                <a:cubicBezTo>
                  <a:pt x="16616" y="268"/>
                  <a:pt x="21330" y="4983"/>
                  <a:pt x="21331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269" y="10800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39999"/>
            </a:schemeClr>
          </a:solidFill>
          <a:ln>
            <a:noFill/>
          </a:ln>
        </p:spPr>
        <p:txBody>
          <a:bodyPr lIns="68573" tIns="34287" rIns="68573" bIns="34287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23" name="直接连接符 52"/>
          <p:cNvSpPr>
            <a:spLocks noChangeShapeType="1"/>
          </p:cNvSpPr>
          <p:nvPr/>
        </p:nvSpPr>
        <p:spPr bwMode="auto">
          <a:xfrm>
            <a:off x="908050" y="2878138"/>
            <a:ext cx="1897063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24" name="直接连接符 58"/>
          <p:cNvSpPr>
            <a:spLocks noChangeShapeType="1"/>
          </p:cNvSpPr>
          <p:nvPr/>
        </p:nvSpPr>
        <p:spPr bwMode="auto">
          <a:xfrm>
            <a:off x="903288" y="5780088"/>
            <a:ext cx="1781175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27" name="矩形 71"/>
          <p:cNvSpPr/>
          <p:nvPr/>
        </p:nvSpPr>
        <p:spPr>
          <a:xfrm>
            <a:off x="946150" y="2497138"/>
            <a:ext cx="1062038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鲁班之思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1" name="矩形 75"/>
          <p:cNvSpPr/>
          <p:nvPr/>
        </p:nvSpPr>
        <p:spPr>
          <a:xfrm>
            <a:off x="1706563" y="3170238"/>
            <a:ext cx="1266825" cy="407987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sz="2200" dirty="0">
                <a:solidFill>
                  <a:srgbClr val="0066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鲁班之家</a:t>
            </a:r>
            <a:endParaRPr lang="zh-CN" altLang="en-US" sz="2200" dirty="0">
              <a:solidFill>
                <a:srgbClr val="0066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" name="矩形 77"/>
          <p:cNvSpPr/>
          <p:nvPr/>
        </p:nvSpPr>
        <p:spPr>
          <a:xfrm>
            <a:off x="1933575" y="4081463"/>
            <a:ext cx="1062038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鲁班之论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" name="组合 134"/>
          <p:cNvGrpSpPr/>
          <p:nvPr/>
        </p:nvGrpSpPr>
        <p:grpSpPr>
          <a:xfrm>
            <a:off x="-1347787" y="3059113"/>
            <a:ext cx="2630487" cy="2497137"/>
            <a:chOff x="-112105" y="2839261"/>
            <a:chExt cx="2497422" cy="2497422"/>
          </a:xfrm>
        </p:grpSpPr>
        <p:grpSp>
          <p:nvGrpSpPr>
            <p:cNvPr id="3" name="组合 38"/>
            <p:cNvGrpSpPr/>
            <p:nvPr/>
          </p:nvGrpSpPr>
          <p:grpSpPr>
            <a:xfrm>
              <a:off x="-112105" y="2839261"/>
              <a:ext cx="2497422" cy="2497422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38" name="同心圆 13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139" name="椭圆 138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37" name="椭圆 81"/>
            <p:cNvSpPr>
              <a:spLocks noChangeArrowheads="1"/>
            </p:cNvSpPr>
            <p:nvPr/>
          </p:nvSpPr>
          <p:spPr bwMode="auto">
            <a:xfrm>
              <a:off x="75318" y="3038785"/>
              <a:ext cx="2104717" cy="2104715"/>
            </a:xfrm>
            <a:prstGeom prst="ellipse">
              <a:avLst/>
            </a:prstGeom>
            <a:blipFill dpi="0" rotWithShape="1">
              <a:blip r:embed="rId5" cstate="print"/>
              <a:srcRect/>
              <a:stretch>
                <a:fillRect/>
              </a:stretch>
            </a:blip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140" name="椭圆 139"/>
          <p:cNvSpPr/>
          <p:nvPr/>
        </p:nvSpPr>
        <p:spPr>
          <a:xfrm>
            <a:off x="609600" y="2747963"/>
            <a:ext cx="363538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41" name="椭圆 140"/>
          <p:cNvSpPr/>
          <p:nvPr/>
        </p:nvSpPr>
        <p:spPr>
          <a:xfrm>
            <a:off x="1377950" y="3448050"/>
            <a:ext cx="365125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42" name="椭圆 141"/>
          <p:cNvSpPr/>
          <p:nvPr/>
        </p:nvSpPr>
        <p:spPr>
          <a:xfrm>
            <a:off x="1319213" y="4949825"/>
            <a:ext cx="365125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43" name="椭圆 142"/>
          <p:cNvSpPr/>
          <p:nvPr/>
        </p:nvSpPr>
        <p:spPr>
          <a:xfrm>
            <a:off x="492125" y="5594350"/>
            <a:ext cx="363538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66" name="矩形 73"/>
          <p:cNvSpPr/>
          <p:nvPr/>
        </p:nvSpPr>
        <p:spPr>
          <a:xfrm>
            <a:off x="1174750" y="5459413"/>
            <a:ext cx="1062038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鲁班之星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67" name="直接连接符 62"/>
          <p:cNvCxnSpPr>
            <a:cxnSpLocks noChangeShapeType="1"/>
          </p:cNvCxnSpPr>
          <p:nvPr/>
        </p:nvCxnSpPr>
        <p:spPr bwMode="auto">
          <a:xfrm>
            <a:off x="1935163" y="4422775"/>
            <a:ext cx="1593850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</p:cxnSp>
      <p:sp>
        <p:nvSpPr>
          <p:cNvPr id="168" name="椭圆 167"/>
          <p:cNvSpPr/>
          <p:nvPr/>
        </p:nvSpPr>
        <p:spPr>
          <a:xfrm>
            <a:off x="1560513" y="4227513"/>
            <a:ext cx="365125" cy="346075"/>
          </a:xfrm>
          <a:prstGeom prst="ellipse">
            <a:avLst/>
          </a:prstGeom>
          <a:solidFill>
            <a:srgbClr val="0067B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70" name="直接连接符 66"/>
          <p:cNvSpPr>
            <a:spLocks noChangeShapeType="1"/>
          </p:cNvSpPr>
          <p:nvPr/>
        </p:nvSpPr>
        <p:spPr bwMode="auto">
          <a:xfrm>
            <a:off x="1743075" y="3578225"/>
            <a:ext cx="1252538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2" name="直接连接符 66"/>
          <p:cNvSpPr>
            <a:spLocks noChangeShapeType="1"/>
          </p:cNvSpPr>
          <p:nvPr/>
        </p:nvSpPr>
        <p:spPr bwMode="auto">
          <a:xfrm>
            <a:off x="1693863" y="5160963"/>
            <a:ext cx="1517650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3" name="矩形 73"/>
          <p:cNvSpPr/>
          <p:nvPr/>
        </p:nvSpPr>
        <p:spPr>
          <a:xfrm>
            <a:off x="1706563" y="4802188"/>
            <a:ext cx="1062037" cy="34607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7" rIns="68573" bIns="34287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鲁班之行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9957" name="矩形 51"/>
          <p:cNvSpPr/>
          <p:nvPr/>
        </p:nvSpPr>
        <p:spPr>
          <a:xfrm>
            <a:off x="5473700" y="3997325"/>
            <a:ext cx="1082675" cy="3079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zh-CN" altLang="en-US" sz="1400" dirty="0">
                <a:latin typeface="Arial" panose="020B0604020202020204" pitchFamily="34" charset="0"/>
              </a:rPr>
              <a:t>寝室文化节</a:t>
            </a:r>
            <a:endParaRPr lang="zh-CN" altLang="en-US" sz="1400" dirty="0">
              <a:latin typeface="Arial" panose="020B0604020202020204" pitchFamily="34" charset="0"/>
            </a:endParaRPr>
          </a:p>
        </p:txBody>
      </p:sp>
      <p:sp>
        <p:nvSpPr>
          <p:cNvPr id="39958" name="矩形 52"/>
          <p:cNvSpPr/>
          <p:nvPr/>
        </p:nvSpPr>
        <p:spPr>
          <a:xfrm>
            <a:off x="6515100" y="3997325"/>
            <a:ext cx="1262063" cy="3079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zh-CN" altLang="en-US" sz="1400" dirty="0">
                <a:latin typeface="Arial" panose="020B0604020202020204" pitchFamily="34" charset="0"/>
              </a:rPr>
              <a:t>星级寝室评选</a:t>
            </a:r>
            <a:endParaRPr lang="zh-CN" altLang="en-US" sz="1400" dirty="0">
              <a:latin typeface="Arial" panose="020B0604020202020204" pitchFamily="34" charset="0"/>
            </a:endParaRPr>
          </a:p>
        </p:txBody>
      </p:sp>
      <p:sp>
        <p:nvSpPr>
          <p:cNvPr id="39959" name="矩形 53"/>
          <p:cNvSpPr/>
          <p:nvPr/>
        </p:nvSpPr>
        <p:spPr>
          <a:xfrm>
            <a:off x="6515100" y="4273550"/>
            <a:ext cx="1262063" cy="3079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zh-CN" altLang="en-US" sz="1400" dirty="0">
                <a:latin typeface="Arial" panose="020B0604020202020204" pitchFamily="34" charset="0"/>
              </a:rPr>
              <a:t>党员示范寝室</a:t>
            </a:r>
            <a:endParaRPr lang="zh-CN" altLang="en-US" sz="1400" dirty="0">
              <a:latin typeface="Arial" panose="020B0604020202020204" pitchFamily="34" charset="0"/>
            </a:endParaRPr>
          </a:p>
        </p:txBody>
      </p:sp>
      <p:sp>
        <p:nvSpPr>
          <p:cNvPr id="39960" name="矩形 54"/>
          <p:cNvSpPr/>
          <p:nvPr/>
        </p:nvSpPr>
        <p:spPr>
          <a:xfrm>
            <a:off x="5473700" y="4273550"/>
            <a:ext cx="1079500" cy="31273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1400" dirty="0">
                <a:latin typeface="Arial" panose="020B0604020202020204" pitchFamily="34" charset="0"/>
              </a:rPr>
              <a:t>先进班集体</a:t>
            </a:r>
            <a:endParaRPr lang="zh-CN" altLang="en-US" sz="1400" dirty="0">
              <a:latin typeface="Arial" panose="020B0604020202020204" pitchFamily="34" charset="0"/>
            </a:endParaRPr>
          </a:p>
        </p:txBody>
      </p:sp>
      <p:sp>
        <p:nvSpPr>
          <p:cNvPr id="80924" name="Rectangle 43"/>
          <p:cNvSpPr/>
          <p:nvPr/>
        </p:nvSpPr>
        <p:spPr>
          <a:xfrm>
            <a:off x="792163" y="755650"/>
            <a:ext cx="5307012" cy="852488"/>
          </a:xfrm>
          <a:prstGeom prst="rect">
            <a:avLst/>
          </a:prstGeom>
          <a:noFill/>
          <a:ln w="9525">
            <a:noFill/>
          </a:ln>
        </p:spPr>
        <p:txBody>
          <a:bodyPr lIns="91408" tIns="45704" rIns="91408" bIns="45704" anchor="ctr"/>
          <a:p>
            <a:pPr eaLnBrk="1" hangingPunct="1"/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鲁班文化育人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9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9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9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9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9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9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9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9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39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39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39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39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/>
      <p:bldP spid="131" grpId="0"/>
      <p:bldP spid="133" grpId="0"/>
      <p:bldP spid="140" grpId="0" animBg="1"/>
      <p:bldP spid="141" grpId="0" animBg="1"/>
      <p:bldP spid="142" grpId="0" animBg="1"/>
      <p:bldP spid="143" grpId="0" animBg="1"/>
      <p:bldP spid="166" grpId="0"/>
      <p:bldP spid="168" grpId="0" animBg="1"/>
      <p:bldP spid="53" grpId="0"/>
      <p:bldP spid="39957" grpId="0" animBg="1"/>
      <p:bldP spid="39958" grpId="0" animBg="1"/>
      <p:bldP spid="39959" grpId="0" animBg="1"/>
      <p:bldP spid="39960" grpId="0" animBg="1"/>
    </p:bldLst>
  </p:timing>
</p:sld>
</file>

<file path=ppt/tags/tag1.xml><?xml version="1.0" encoding="utf-8"?>
<p:tagLst xmlns:p="http://schemas.openxmlformats.org/presentationml/2006/main">
  <p:tag name="KSO_WM_SLIDE_MODEL_TYPE" val="cover"/>
</p:tagLst>
</file>

<file path=ppt/theme/theme1.xml><?xml version="1.0" encoding="utf-8"?>
<a:theme xmlns:a="http://schemas.openxmlformats.org/drawingml/2006/main" name="演示设计">
  <a:themeElements>
    <a:clrScheme name="演示设计 1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80808"/>
      </a:hlink>
      <a:folHlink>
        <a:srgbClr val="000000"/>
      </a:folHlink>
    </a:clrScheme>
    <a:fontScheme name="演示设计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dbl" algn="ctr"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  <a:prstDash val="dash"/>
          <a:round/>
          <a:headEnd type="none" w="med" len="med"/>
          <a:tailEnd type="none" w="med" len="med"/>
        </a:ln>
      </a:spPr>
      <a:bodyPr vert="horz" wrap="square" lIns="91440" tIns="45720" rIns="91440" bIns="45720" numCol="1" rtlCol="0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演示设计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演示设计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演示设计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演示设计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演示设计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演示设计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演示设计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演示设计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演示设计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演示设计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演示设计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演示设计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演示设计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演示设计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F8F8F8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演示设计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80808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模板网-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自定义 8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38BD2"/>
      </a:accent1>
      <a:accent2>
        <a:srgbClr val="FBC546"/>
      </a:accent2>
      <a:accent3>
        <a:srgbClr val="238BD2"/>
      </a:accent3>
      <a:accent4>
        <a:srgbClr val="FFC000"/>
      </a:accent4>
      <a:accent5>
        <a:srgbClr val="238BD2"/>
      </a:accent5>
      <a:accent6>
        <a:srgbClr val="FBC546"/>
      </a:accent6>
      <a:hlink>
        <a:srgbClr val="238BD2"/>
      </a:hlink>
      <a:folHlink>
        <a:srgbClr val="FBC546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第一PPT，www.1ppt.com">
  <a:themeElements>
    <a:clrScheme name="自定义 8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38BD2"/>
      </a:accent1>
      <a:accent2>
        <a:srgbClr val="FBC546"/>
      </a:accent2>
      <a:accent3>
        <a:srgbClr val="238BD2"/>
      </a:accent3>
      <a:accent4>
        <a:srgbClr val="FFC000"/>
      </a:accent4>
      <a:accent5>
        <a:srgbClr val="238BD2"/>
      </a:accent5>
      <a:accent6>
        <a:srgbClr val="FBC546"/>
      </a:accent6>
      <a:hlink>
        <a:srgbClr val="238BD2"/>
      </a:hlink>
      <a:folHlink>
        <a:srgbClr val="FBC546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第一PPT，www.1ppt.com">
  <a:themeElements>
    <a:clrScheme name="自定义 8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38BD2"/>
      </a:accent1>
      <a:accent2>
        <a:srgbClr val="FBC546"/>
      </a:accent2>
      <a:accent3>
        <a:srgbClr val="238BD2"/>
      </a:accent3>
      <a:accent4>
        <a:srgbClr val="FFC000"/>
      </a:accent4>
      <a:accent5>
        <a:srgbClr val="238BD2"/>
      </a:accent5>
      <a:accent6>
        <a:srgbClr val="FBC546"/>
      </a:accent6>
      <a:hlink>
        <a:srgbClr val="238BD2"/>
      </a:hlink>
      <a:folHlink>
        <a:srgbClr val="FBC546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09tgp_food_new_v3">
  <a:themeElements>
    <a:clrScheme name="009tgp_food_new_v3 2">
      <a:dk1>
        <a:srgbClr val="000000"/>
      </a:dk1>
      <a:lt1>
        <a:srgbClr val="FFFFFF"/>
      </a:lt1>
      <a:dk2>
        <a:srgbClr val="193583"/>
      </a:dk2>
      <a:lt2>
        <a:srgbClr val="C0C0C0"/>
      </a:lt2>
      <a:accent1>
        <a:srgbClr val="B24242"/>
      </a:accent1>
      <a:accent2>
        <a:srgbClr val="91597E"/>
      </a:accent2>
      <a:accent3>
        <a:srgbClr val="FFFFFF"/>
      </a:accent3>
      <a:accent4>
        <a:srgbClr val="000000"/>
      </a:accent4>
      <a:accent5>
        <a:srgbClr val="D5B0B0"/>
      </a:accent5>
      <a:accent6>
        <a:srgbClr val="835072"/>
      </a:accent6>
      <a:hlink>
        <a:srgbClr val="77A43A"/>
      </a:hlink>
      <a:folHlink>
        <a:srgbClr val="F3900D"/>
      </a:folHlink>
    </a:clrScheme>
    <a:fontScheme name="009tgp_food_new_v3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009tgp_food_new_v3 1">
        <a:dk1>
          <a:srgbClr val="000000"/>
        </a:dk1>
        <a:lt1>
          <a:srgbClr val="FFFFFF"/>
        </a:lt1>
        <a:dk2>
          <a:srgbClr val="193583"/>
        </a:dk2>
        <a:lt2>
          <a:srgbClr val="C0C0C0"/>
        </a:lt2>
        <a:accent1>
          <a:srgbClr val="E06917"/>
        </a:accent1>
        <a:accent2>
          <a:srgbClr val="FCBD31"/>
        </a:accent2>
        <a:accent3>
          <a:srgbClr val="FFFFFF"/>
        </a:accent3>
        <a:accent4>
          <a:srgbClr val="000000"/>
        </a:accent4>
        <a:accent5>
          <a:srgbClr val="EDB9AB"/>
        </a:accent5>
        <a:accent6>
          <a:srgbClr val="E4AB2B"/>
        </a:accent6>
        <a:hlink>
          <a:srgbClr val="9CBD21"/>
        </a:hlink>
        <a:folHlink>
          <a:srgbClr val="82689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9tgp_food_new_v3 2">
        <a:dk1>
          <a:srgbClr val="000000"/>
        </a:dk1>
        <a:lt1>
          <a:srgbClr val="FFFFFF"/>
        </a:lt1>
        <a:dk2>
          <a:srgbClr val="193583"/>
        </a:dk2>
        <a:lt2>
          <a:srgbClr val="C0C0C0"/>
        </a:lt2>
        <a:accent1>
          <a:srgbClr val="B24242"/>
        </a:accent1>
        <a:accent2>
          <a:srgbClr val="91597E"/>
        </a:accent2>
        <a:accent3>
          <a:srgbClr val="FFFFFF"/>
        </a:accent3>
        <a:accent4>
          <a:srgbClr val="000000"/>
        </a:accent4>
        <a:accent5>
          <a:srgbClr val="D5B0B0"/>
        </a:accent5>
        <a:accent6>
          <a:srgbClr val="835072"/>
        </a:accent6>
        <a:hlink>
          <a:srgbClr val="77A43A"/>
        </a:hlink>
        <a:folHlink>
          <a:srgbClr val="F3900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9tgp_food_new_v3 3">
        <a:dk1>
          <a:srgbClr val="000000"/>
        </a:dk1>
        <a:lt1>
          <a:srgbClr val="FFFFFF"/>
        </a:lt1>
        <a:dk2>
          <a:srgbClr val="193583"/>
        </a:dk2>
        <a:lt2>
          <a:srgbClr val="C0C0C0"/>
        </a:lt2>
        <a:accent1>
          <a:srgbClr val="66B13D"/>
        </a:accent1>
        <a:accent2>
          <a:srgbClr val="009999"/>
        </a:accent2>
        <a:accent3>
          <a:srgbClr val="FFFFFF"/>
        </a:accent3>
        <a:accent4>
          <a:srgbClr val="000000"/>
        </a:accent4>
        <a:accent5>
          <a:srgbClr val="B8D5AF"/>
        </a:accent5>
        <a:accent6>
          <a:srgbClr val="008A8A"/>
        </a:accent6>
        <a:hlink>
          <a:srgbClr val="04884E"/>
        </a:hlink>
        <a:folHlink>
          <a:srgbClr val="FF9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6609</Words>
  <Application>WPS 演示</Application>
  <PresentationFormat>自定义</PresentationFormat>
  <Paragraphs>1488</Paragraphs>
  <Slides>48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48</vt:i4>
      </vt:variant>
    </vt:vector>
  </HeadingPairs>
  <TitlesOfParts>
    <vt:vector size="78" baseType="lpstr">
      <vt:lpstr>Arial</vt:lpstr>
      <vt:lpstr>宋体</vt:lpstr>
      <vt:lpstr>Wingdings</vt:lpstr>
      <vt:lpstr>黑体</vt:lpstr>
      <vt:lpstr>Calibri Light</vt:lpstr>
      <vt:lpstr>Calibri</vt:lpstr>
      <vt:lpstr>Verdana</vt:lpstr>
      <vt:lpstr>方正黄草简体</vt:lpstr>
      <vt:lpstr>微软雅黑</vt:lpstr>
      <vt:lpstr>Lato Regular</vt:lpstr>
      <vt:lpstr>方正大黑_GBK</vt:lpstr>
      <vt:lpstr>Miriam</vt:lpstr>
      <vt:lpstr>+mn-lt</vt:lpstr>
      <vt:lpstr>Times New Roman</vt:lpstr>
      <vt:lpstr>仿宋_GB2312</vt:lpstr>
      <vt:lpstr>仿宋</vt:lpstr>
      <vt:lpstr>Calibri</vt:lpstr>
      <vt:lpstr>方正黄草简体</vt:lpstr>
      <vt:lpstr>方正兰亭黑_GBK</vt:lpstr>
      <vt:lpstr>Times New Roman</vt:lpstr>
      <vt:lpstr>仿宋_GB2312</vt:lpstr>
      <vt:lpstr>Arial</vt:lpstr>
      <vt:lpstr>Arial Unicode MS</vt:lpstr>
      <vt:lpstr>Segoe Print</vt:lpstr>
      <vt:lpstr>演示设计</vt:lpstr>
      <vt:lpstr>第一PPT模板网-WWW.1PPT.COM</vt:lpstr>
      <vt:lpstr>第一PPT，www.1ppt.com</vt:lpstr>
      <vt:lpstr>1_第一PPT，www.1ppt.com</vt:lpstr>
      <vt:lpstr>2_第一PPT，www.1ppt.com</vt:lpstr>
      <vt:lpstr>009tgp_food_new_v3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persistence,豪</cp:lastModifiedBy>
  <cp:revision>523</cp:revision>
  <dcterms:created xsi:type="dcterms:W3CDTF">2007-10-21T01:27:31Z</dcterms:created>
  <dcterms:modified xsi:type="dcterms:W3CDTF">2018-12-31T15:52:07Z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2052-11.1.0.8214</vt:lpwstr>
  </property>
  <property fmtid="{D5CDD505-2E9C-101B-9397-08002B2CF9AE}" pid="3" name="KSORubyTemplateID">
    <vt:lpwstr>2</vt:lpwstr>
  </property>
</Properties>
</file>